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2"/>
  </p:notesMasterIdLst>
  <p:handoutMasterIdLst>
    <p:handoutMasterId r:id="rId33"/>
  </p:handoutMasterIdLst>
  <p:sldIdLst>
    <p:sldId id="256" r:id="rId2"/>
    <p:sldId id="324" r:id="rId3"/>
    <p:sldId id="328" r:id="rId4"/>
    <p:sldId id="329" r:id="rId5"/>
    <p:sldId id="330" r:id="rId6"/>
    <p:sldId id="331" r:id="rId7"/>
    <p:sldId id="327" r:id="rId8"/>
    <p:sldId id="313" r:id="rId9"/>
    <p:sldId id="311" r:id="rId10"/>
    <p:sldId id="312" r:id="rId11"/>
    <p:sldId id="295" r:id="rId12"/>
    <p:sldId id="297" r:id="rId13"/>
    <p:sldId id="296" r:id="rId14"/>
    <p:sldId id="316" r:id="rId15"/>
    <p:sldId id="320" r:id="rId16"/>
    <p:sldId id="318" r:id="rId17"/>
    <p:sldId id="301" r:id="rId18"/>
    <p:sldId id="300" r:id="rId19"/>
    <p:sldId id="309" r:id="rId20"/>
    <p:sldId id="321" r:id="rId21"/>
    <p:sldId id="302" r:id="rId22"/>
    <p:sldId id="303" r:id="rId23"/>
    <p:sldId id="304" r:id="rId24"/>
    <p:sldId id="308" r:id="rId25"/>
    <p:sldId id="305" r:id="rId26"/>
    <p:sldId id="315" r:id="rId27"/>
    <p:sldId id="310" r:id="rId28"/>
    <p:sldId id="317" r:id="rId29"/>
    <p:sldId id="306" r:id="rId30"/>
    <p:sldId id="322" r:id="rId31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6FD"/>
    <a:srgbClr val="458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461" y="187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FD5B7-1E7E-43A5-85A0-471B7C065507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60FE3-727A-4286-ACE3-BDBCF06A77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410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13E1C-4298-4F9B-ADA1-AA255AB135E9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9A380-77FB-4187-ADEA-2FCC0E2D8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0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e.yomiuri.co.jp/rekishik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http://nishitalab.org/user/nis/lab/newspaper/ToudaiNews.jpg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723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http://nishitalab.org/secret/images/news_nikkeisangyou.JPG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511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http://nishitalab.org/secret/images/news_nikkei.JPG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468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http://nishitalab.org/secret/images/news_yomiuri.JPG</a:t>
            </a:r>
          </a:p>
          <a:p>
            <a:r>
              <a:rPr lang="ja-JP" altLang="en-US" dirty="0" smtClean="0"/>
              <a:t>読売新聞のデータベースでは </a:t>
            </a:r>
            <a:r>
              <a:rPr lang="en-US" altLang="ja-JP" dirty="0" smtClean="0">
                <a:hlinkClick r:id="rId3"/>
              </a:rPr>
              <a:t>https://database.yomiuri.co.jp/rekishikan/</a:t>
            </a:r>
            <a:r>
              <a:rPr lang="ja-JP" altLang="en-US" dirty="0" smtClean="0"/>
              <a:t> </a:t>
            </a:r>
            <a:r>
              <a:rPr lang="en-US" altLang="ja-JP" dirty="0" smtClean="0"/>
              <a:t>2005.07.28 </a:t>
            </a:r>
            <a:r>
              <a:rPr lang="ja-JP" altLang="en-US" smtClean="0"/>
              <a:t>ＣＧ界のノーベル賞「クーンズ賞」日本人が初受賞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41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http://nishitalab.org/secret/images/news_eizou.JPG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069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http://nishitalab.org/secret/images/kazekiri.pdf</a:t>
            </a:r>
          </a:p>
          <a:p>
            <a:r>
              <a:rPr kumimoji="1" lang="en-US" altLang="ja-JP" dirty="0" smtClean="0"/>
              <a:t>http://nishitalab.org/secret/images/hair.JPG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15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84225"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784225"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784225"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784225"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784225"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41248C60-C1FA-419C-A99B-D51344E86E71}" type="slidenum">
              <a:rPr lang="en-US" altLang="ja-JP" sz="1000" b="0" smtClean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altLang="ja-JP" sz="10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36600"/>
            <a:ext cx="4991100" cy="3743325"/>
          </a:xfrm>
          <a:ln cap="flat"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8900" tIns="42862" rIns="88900" bIns="42862"/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peng09.PDF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17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keizaiReport.PDF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32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http://blog.media.teu.ac.jp/2015/02/1972-78cd.html</a:t>
            </a:r>
          </a:p>
          <a:p>
            <a:r>
              <a:rPr kumimoji="1" lang="ja-JP" altLang="en-US" dirty="0" smtClean="0"/>
              <a:t>読売かも？</a:t>
            </a:r>
            <a:endParaRPr kumimoji="1" lang="en-US" altLang="ja-JP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/>
              <a:t>mainichi_060827.jpg</a:t>
            </a:r>
            <a:endParaRPr kumimoji="1" lang="en-US" altLang="ja-JP" dirty="0" smtClean="0"/>
          </a:p>
          <a:p>
            <a:r>
              <a:rPr kumimoji="1" lang="en-US" altLang="ja-JP" dirty="0" smtClean="0"/>
              <a:t>peng05.PDF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845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http://nishitalab.org/secret/images/koube_070629.jpg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84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45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phenix0003.jpg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010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http://nishitalab.org/user/nis/ourworks/toudai_interview.jpg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56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http://nishitalab.org/secret/images/yomiuri_050819_kao.JPG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32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http://nishitalab.org/secret/images/news_nikkeisangyou.JPG</a:t>
            </a:r>
          </a:p>
          <a:p>
            <a:r>
              <a:rPr kumimoji="1" lang="en-US" altLang="ja-JP" dirty="0" smtClean="0"/>
              <a:t>coons_nikkei_831.pdf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9A380-77FB-4187-ADEA-2FCC0E2D88C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64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450" y="381000"/>
            <a:ext cx="7772400" cy="9144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565150" y="1524000"/>
            <a:ext cx="3924300" cy="464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1850" y="1524000"/>
            <a:ext cx="3924300" cy="464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99254-1765-449E-B278-02A94DAF59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316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76B5625-BC3A-4352-B26A-54A478F37E8D}" type="datetimeFigureOut">
              <a:rPr kumimoji="1" lang="ja-JP" altLang="en-US" smtClean="0"/>
              <a:t>2017/11/4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894B5A6-9671-4280-B969-DDBFBC1D63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png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964704"/>
          </a:xfrm>
        </p:spPr>
        <p:txBody>
          <a:bodyPr/>
          <a:lstStyle/>
          <a:p>
            <a:r>
              <a:rPr kumimoji="1" lang="ja-JP" altLang="en-US" dirty="0" smtClean="0"/>
              <a:t>西田の新聞記事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915816" y="3573016"/>
            <a:ext cx="4712568" cy="792088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400" dirty="0" smtClean="0">
                <a:solidFill>
                  <a:schemeClr val="tx2"/>
                </a:solidFill>
              </a:rPr>
              <a:t>２０件　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(</a:t>
            </a:r>
            <a:r>
              <a:rPr kumimoji="1" lang="ja-JP" altLang="en-US" sz="2400" dirty="0" smtClean="0">
                <a:solidFill>
                  <a:schemeClr val="tx2"/>
                </a:solidFill>
              </a:rPr>
              <a:t>１９９１－２０１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6</a:t>
            </a:r>
            <a:r>
              <a:rPr kumimoji="1" lang="ja-JP" altLang="en-US" sz="2400" dirty="0" smtClean="0">
                <a:solidFill>
                  <a:schemeClr val="tx2"/>
                </a:solidFill>
              </a:rPr>
              <a:t>）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/>
          <a:lstStyle/>
          <a:p>
            <a:r>
              <a:rPr lang="ja-JP" altLang="en-US" dirty="0" smtClean="0"/>
              <a:t>広島経済レポート　</a:t>
            </a:r>
            <a:r>
              <a:rPr lang="en-US" altLang="ja-JP" dirty="0" smtClean="0"/>
              <a:t>2014/2/27</a:t>
            </a:r>
            <a:endParaRPr kumimoji="1" lang="ja-JP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25488"/>
            <a:ext cx="6267722" cy="61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0375" y="202912"/>
            <a:ext cx="8229600" cy="1252728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毎日新聞 </a:t>
            </a:r>
            <a:r>
              <a:rPr lang="ja-JP" altLang="en-US" sz="2200" dirty="0" smtClean="0"/>
              <a:t>千葉版　</a:t>
            </a:r>
            <a:r>
              <a:rPr lang="en-US" altLang="ja-JP" sz="4000" dirty="0" smtClean="0"/>
              <a:t>2006 8/27</a:t>
            </a:r>
            <a:br>
              <a:rPr lang="en-US" altLang="ja-JP" sz="4000" dirty="0" smtClean="0"/>
            </a:br>
            <a:r>
              <a:rPr lang="ja-JP" altLang="en-US" sz="2800" dirty="0"/>
              <a:t>時の冒険者</a:t>
            </a:r>
            <a:r>
              <a:rPr lang="ja-JP" altLang="en-US" sz="2800" dirty="0" smtClean="0"/>
              <a:t>たち</a:t>
            </a:r>
            <a:endParaRPr kumimoji="1" lang="ja-JP" altLang="en-US" sz="4000" dirty="0"/>
          </a:p>
        </p:txBody>
      </p:sp>
      <p:sp>
        <p:nvSpPr>
          <p:cNvPr id="3" name="AutoShape 2" descr="http://nishitalab.org/secret/images/mainichi_0608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http://nishitalab.org/secret/images/mainichi_06082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9" name="Picture 5" descr="C:\Users\tomoyuki_nishita\Desktop\mainichi_0608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4427"/>
            <a:ext cx="7632769" cy="556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36712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新潟新聞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2006</a:t>
            </a:r>
            <a:r>
              <a:rPr lang="en-US" altLang="ja-JP" dirty="0"/>
              <a:t>/ 7/3</a:t>
            </a:r>
            <a:endParaRPr kumimoji="1" lang="ja-JP" altLang="en-US" dirty="0"/>
          </a:p>
        </p:txBody>
      </p:sp>
      <p:pic>
        <p:nvPicPr>
          <p:cNvPr id="3075" name="Picture 3" descr="C:\Users\tomoyuki_nishita\Desktop\niigata_060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667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548680" y="18594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山形</a:t>
            </a:r>
            <a:r>
              <a:rPr lang="ja-JP" altLang="en-US" dirty="0" smtClean="0"/>
              <a:t>新聞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2006/</a:t>
            </a:r>
            <a:r>
              <a:rPr lang="en-US" altLang="ja-JP" dirty="0"/>
              <a:t> </a:t>
            </a:r>
            <a:r>
              <a:rPr lang="en-US" altLang="ja-JP" dirty="0" smtClean="0"/>
              <a:t>6/30</a:t>
            </a:r>
            <a:r>
              <a:rPr lang="ja-JP" altLang="en-US" dirty="0" smtClean="0"/>
              <a:t>　</a:t>
            </a:r>
            <a:r>
              <a:rPr lang="ja-JP" altLang="en-US" sz="3100" dirty="0" smtClean="0"/>
              <a:t>人物点描</a:t>
            </a:r>
            <a:endParaRPr kumimoji="1" lang="ja-JP" altLang="en-US" sz="2200" dirty="0"/>
          </a:p>
        </p:txBody>
      </p:sp>
      <p:pic>
        <p:nvPicPr>
          <p:cNvPr id="2050" name="Picture 2" descr="C:\Users\tomoyuki_nishita\Desktop\yamagata_06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80"/>
            <a:ext cx="4355976" cy="687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神戸</a:t>
            </a:r>
            <a:r>
              <a:rPr lang="ja-JP" altLang="en-US" b="1" dirty="0" smtClean="0"/>
              <a:t>新聞　</a:t>
            </a:r>
            <a:r>
              <a:rPr lang="en-US" altLang="ja-JP" b="1" dirty="0" smtClean="0"/>
              <a:t>2006/6/29</a:t>
            </a:r>
            <a:endParaRPr kumimoji="1" lang="ja-JP" altLang="en-US" dirty="0"/>
          </a:p>
        </p:txBody>
      </p:sp>
      <p:pic>
        <p:nvPicPr>
          <p:cNvPr id="4098" name="Picture 2" descr="C:\Users\tomoyuki_nishita\Desktop\koube_070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" y="1628800"/>
            <a:ext cx="9156741" cy="49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908720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日経</a:t>
            </a:r>
            <a:r>
              <a:rPr lang="ja-JP" altLang="en-US" dirty="0" smtClean="0"/>
              <a:t>産業新聞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2006/3/14</a:t>
            </a:r>
            <a:endParaRPr kumimoji="1" lang="ja-JP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39" y="-1"/>
            <a:ext cx="4088193" cy="796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7884368" y="4869160"/>
            <a:ext cx="432048" cy="1296144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63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692696" y="332656"/>
            <a:ext cx="8064896" cy="136815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日刊工業新聞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2005/10</a:t>
            </a:r>
            <a:endParaRPr kumimoji="1" lang="ja-JP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66" y="-16770"/>
            <a:ext cx="5101034" cy="83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4572000" y="3065016"/>
            <a:ext cx="1584176" cy="324036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31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72616" y="13834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東京</a:t>
            </a:r>
            <a:r>
              <a:rPr lang="ja-JP" altLang="en-US" dirty="0" smtClean="0"/>
              <a:t>大新聞社編</a:t>
            </a:r>
            <a:r>
              <a:rPr kumimoji="1" lang="ja-JP" altLang="en-US" dirty="0" smtClean="0"/>
              <a:t>　</a:t>
            </a:r>
            <a:r>
              <a:rPr lang="ja-JP" altLang="en-US" b="1" dirty="0"/>
              <a:t> </a:t>
            </a:r>
            <a:r>
              <a:rPr lang="en-US" altLang="ja-JP" b="1" dirty="0" smtClean="0"/>
              <a:t>2005/9</a:t>
            </a:r>
            <a:r>
              <a:rPr lang="en-US" altLang="ja-JP" sz="3600" b="1" dirty="0"/>
              <a:t/>
            </a:r>
            <a:br>
              <a:rPr lang="en-US" altLang="ja-JP" sz="3600" b="1" dirty="0"/>
            </a:br>
            <a:r>
              <a:rPr lang="ja-JP" altLang="en-US" sz="2700" b="1" dirty="0" smtClean="0"/>
              <a:t>東大は主張する</a:t>
            </a:r>
            <a:r>
              <a:rPr lang="ja-JP" altLang="en-US" b="1" dirty="0" smtClean="0"/>
              <a:t>　                              </a:t>
            </a:r>
            <a:endParaRPr kumimoji="1" lang="ja-JP" altLang="en-US" dirty="0"/>
          </a:p>
        </p:txBody>
      </p:sp>
      <p:pic>
        <p:nvPicPr>
          <p:cNvPr id="7170" name="Picture 2" descr="C:\Users\tomoyuki_nishita\Desktop\toudai_inter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283968" cy="62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196752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読売</a:t>
            </a:r>
            <a:r>
              <a:rPr lang="zh-TW" altLang="en-US" dirty="0" smtClean="0"/>
              <a:t>新聞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　</a:t>
            </a:r>
            <a:r>
              <a:rPr lang="en-US" altLang="zh-TW" dirty="0"/>
              <a:t> 2005/</a:t>
            </a:r>
            <a:r>
              <a:rPr lang="en-US" altLang="ja-JP" b="1" dirty="0"/>
              <a:t>8/19 </a:t>
            </a:r>
            <a:r>
              <a:rPr lang="zh-TW" altLang="en-US" dirty="0" smtClean="0"/>
              <a:t>「</a:t>
            </a:r>
            <a:r>
              <a:rPr lang="zh-TW" altLang="en-US" dirty="0"/>
              <a:t>顔」</a:t>
            </a:r>
            <a:endParaRPr kumimoji="1" lang="ja-JP" altLang="en-US" dirty="0"/>
          </a:p>
        </p:txBody>
      </p:sp>
      <p:pic>
        <p:nvPicPr>
          <p:cNvPr id="6146" name="Picture 2" descr="C:\Users\tomoyuki_nishita\Desktop\yomiuri_050819_k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04" y="0"/>
            <a:ext cx="4761584" cy="689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36712" y="188640"/>
            <a:ext cx="8229600" cy="125272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日</a:t>
            </a:r>
            <a:r>
              <a:rPr lang="ja-JP" altLang="en-US" dirty="0" smtClean="0"/>
              <a:t>本</a:t>
            </a:r>
            <a:r>
              <a:rPr lang="ja-JP" altLang="en-US" dirty="0"/>
              <a:t>経済</a:t>
            </a:r>
            <a:r>
              <a:rPr lang="ja-JP" altLang="en-US" dirty="0" smtClean="0"/>
              <a:t>新聞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en-US" altLang="ja-JP" sz="3600" dirty="0" smtClean="0"/>
              <a:t>2005/8/31</a:t>
            </a:r>
            <a:endParaRPr kumimoji="1" lang="ja-JP" altLang="en-US" sz="3600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809482"/>
              </p:ext>
            </p:extLst>
          </p:nvPr>
        </p:nvGraphicFramePr>
        <p:xfrm>
          <a:off x="3491880" y="1772816"/>
          <a:ext cx="4319974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Acrobat Document" r:id="rId4" imgW="7619892" imgH="8381978" progId="AcroExch.Document.DC">
                  <p:embed/>
                </p:oleObj>
              </mc:Choice>
              <mc:Fallback>
                <p:oleObj name="Acrobat Document" r:id="rId4" imgW="7619892" imgH="83819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1880" y="1772816"/>
                        <a:ext cx="4319974" cy="475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030701"/>
              </p:ext>
            </p:extLst>
          </p:nvPr>
        </p:nvGraphicFramePr>
        <p:xfrm>
          <a:off x="4211960" y="0"/>
          <a:ext cx="6716887" cy="738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Acrobat Document" r:id="rId6" imgW="7619892" imgH="8381978" progId="AcroExch.Document.DC">
                  <p:embed/>
                </p:oleObj>
              </mc:Choice>
              <mc:Fallback>
                <p:oleObj name="Acrobat Document" r:id="rId6" imgW="7619892" imgH="83819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1960" y="0"/>
                        <a:ext cx="6716887" cy="7389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6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中国</a:t>
            </a:r>
            <a:r>
              <a:rPr kumimoji="1" lang="ja-JP" altLang="en-US" dirty="0" smtClean="0"/>
              <a:t>新聞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2017/11/2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64" y="1340768"/>
            <a:ext cx="3562565" cy="541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4" y="1340768"/>
            <a:ext cx="4277316" cy="672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角丸四角形 7"/>
          <p:cNvSpPr/>
          <p:nvPr/>
        </p:nvSpPr>
        <p:spPr>
          <a:xfrm>
            <a:off x="2987824" y="3639035"/>
            <a:ext cx="432048" cy="1080120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0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548680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日経</a:t>
            </a:r>
            <a:r>
              <a:rPr lang="ja-JP" altLang="en-US" dirty="0" smtClean="0"/>
              <a:t>産業新聞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２００５</a:t>
            </a:r>
            <a:r>
              <a:rPr lang="en-US" altLang="ja-JP" dirty="0"/>
              <a:t>/</a:t>
            </a:r>
            <a:r>
              <a:rPr lang="ja-JP" altLang="en-US" dirty="0"/>
              <a:t>７</a:t>
            </a:r>
            <a:r>
              <a:rPr lang="en-US" altLang="ja-JP" dirty="0"/>
              <a:t>/</a:t>
            </a:r>
            <a:r>
              <a:rPr lang="ja-JP" altLang="en-US" dirty="0"/>
              <a:t>２６</a:t>
            </a:r>
            <a:endParaRPr kumimoji="1" lang="ja-JP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452" y="0"/>
            <a:ext cx="3261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43093"/>
            <a:ext cx="7452319" cy="56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6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日経産業</a:t>
            </a:r>
            <a:r>
              <a:rPr lang="ja-JP" altLang="en-US" dirty="0"/>
              <a:t>新聞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2005/</a:t>
            </a:r>
            <a:r>
              <a:rPr lang="ja-JP" altLang="en-US" b="1" dirty="0"/>
              <a:t> </a:t>
            </a:r>
            <a:r>
              <a:rPr lang="en-US" altLang="ja-JP" b="1" dirty="0"/>
              <a:t>7/28</a:t>
            </a:r>
            <a:endParaRPr kumimoji="1" lang="ja-JP" altLang="en-US" dirty="0"/>
          </a:p>
        </p:txBody>
      </p:sp>
      <p:pic>
        <p:nvPicPr>
          <p:cNvPr id="8194" name="Picture 2" descr="C:\Users\tomoyuki_nishita\Desktop\news_nikkeisangy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27" y="1700808"/>
            <a:ext cx="548552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日経新聞 </a:t>
            </a:r>
            <a:r>
              <a:rPr kumimoji="1" lang="en-US" altLang="ja-JP" dirty="0" smtClean="0"/>
              <a:t>2005/7/28</a:t>
            </a:r>
            <a:endParaRPr kumimoji="1" lang="ja-JP" altLang="en-US" dirty="0"/>
          </a:p>
        </p:txBody>
      </p:sp>
      <p:pic>
        <p:nvPicPr>
          <p:cNvPr id="9218" name="Picture 2" descr="C:\Users\tomoyuki_nishita\Desktop\news_nikk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87" y="1409949"/>
            <a:ext cx="6313649" cy="583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1" y="1268760"/>
            <a:ext cx="6268803" cy="58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6229350"/>
            <a:ext cx="62801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4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読売</a:t>
            </a:r>
            <a:r>
              <a:rPr lang="ja-JP" altLang="en-US" dirty="0" smtClean="0"/>
              <a:t>新聞　２００５</a:t>
            </a:r>
            <a:r>
              <a:rPr lang="en-US" altLang="ja-JP" dirty="0" smtClean="0"/>
              <a:t>/</a:t>
            </a:r>
            <a:r>
              <a:rPr lang="ja-JP" altLang="en-US" b="1" dirty="0"/>
              <a:t> </a:t>
            </a:r>
            <a:r>
              <a:rPr lang="en-US" altLang="ja-JP" b="1" dirty="0"/>
              <a:t>7/28</a:t>
            </a:r>
            <a:endParaRPr kumimoji="1" lang="ja-JP" altLang="en-US" dirty="0"/>
          </a:p>
        </p:txBody>
      </p:sp>
      <p:pic>
        <p:nvPicPr>
          <p:cNvPr id="10242" name="Picture 2" descr="C:\Users\tomoyuki_nishita\Desktop\news_yomiu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58" y="1647105"/>
            <a:ext cx="5260221" cy="65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36712" y="312738"/>
            <a:ext cx="8229600" cy="125272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映像新聞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2005/7/25</a:t>
            </a:r>
            <a:endParaRPr kumimoji="1" lang="ja-JP" altLang="en-US" dirty="0"/>
          </a:p>
        </p:txBody>
      </p:sp>
      <p:sp>
        <p:nvSpPr>
          <p:cNvPr id="3" name="AutoShape 2" descr="http://nishitalab.org/secret/images/news_eizo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http://nishitalab.org/secret/images/news_eizou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6" descr="http://nishitalab.org/secret/images/news_eizou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319" name="Picture 7" descr="C:\Users\tomoyuki_nishita\Desktop\news_eiz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80" y="73283"/>
            <a:ext cx="4980720" cy="70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7975" y="140553"/>
            <a:ext cx="8229600" cy="125272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　日経産業新聞 </a:t>
            </a:r>
            <a:r>
              <a:rPr kumimoji="1" lang="en-US" altLang="ja-JP" dirty="0" smtClean="0"/>
              <a:t>2005/</a:t>
            </a:r>
            <a:r>
              <a:rPr lang="en-US" altLang="ja-JP" dirty="0" smtClean="0"/>
              <a:t>5/24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                                                </a:t>
            </a:r>
            <a:r>
              <a:rPr lang="ja-JP" altLang="en-US" sz="3100" dirty="0" smtClean="0"/>
              <a:t>ＥＧ２００５の論文</a:t>
            </a:r>
            <a:endParaRPr kumimoji="1" lang="ja-JP" altLang="en-US" sz="3100" dirty="0"/>
          </a:p>
        </p:txBody>
      </p:sp>
      <p:sp>
        <p:nvSpPr>
          <p:cNvPr id="3" name="AutoShape 2" descr="news_eizou.JPG (2939×4184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news_eizou.JPG (2939×4184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6" descr="http://nishitalab.org/secret/images/news_eizou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271" name="Picture 7" descr="C:\Users\tomoyuki_nishita\Desktop\ha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71" y="836712"/>
            <a:ext cx="7465127" cy="1065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4381082" y="3244334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</a:t>
            </a:r>
            <a:r>
              <a:rPr lang="ja-JP" altLang="en-US" dirty="0"/>
              <a:t>）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381082" y="3244334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</a:t>
            </a:r>
            <a:r>
              <a:rPr lang="ja-JP" altLang="en-US" dirty="0"/>
              <a:t>）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92" y="836712"/>
            <a:ext cx="8326015" cy="595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3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76672" y="404664"/>
            <a:ext cx="8229600" cy="125272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日経新聞　</a:t>
            </a:r>
            <a:r>
              <a:rPr kumimoji="1" lang="en-US" altLang="ja-JP" dirty="0" smtClean="0"/>
              <a:t>2003/7</a:t>
            </a:r>
            <a:br>
              <a:rPr kumimoji="1" lang="en-US" altLang="ja-JP" dirty="0" smtClean="0"/>
            </a:br>
            <a:r>
              <a:rPr kumimoji="1" lang="ja-JP" altLang="en-US" sz="3600" dirty="0" smtClean="0"/>
              <a:t>ＳＩＧ２００３</a:t>
            </a:r>
            <a:endParaRPr kumimoji="1" lang="ja-JP" altLang="en-US" sz="3600" dirty="0"/>
          </a:p>
        </p:txBody>
      </p:sp>
      <p:pic>
        <p:nvPicPr>
          <p:cNvPr id="5122" name="Picture 2" descr="C:\Users\tomoyuki_nishita\Desktop\nikke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4634"/>
            <a:ext cx="3414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>
          <a:xfrm>
            <a:off x="5868144" y="4725144"/>
            <a:ext cx="432048" cy="1296144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5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820472" cy="838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ja-JP" altLang="en-US" sz="4000" dirty="0"/>
              <a:t>日経</a:t>
            </a:r>
            <a:r>
              <a:rPr lang="ja-JP" altLang="en-US" sz="4000" dirty="0" smtClean="0"/>
              <a:t>産業新聞、映像新聞　</a:t>
            </a:r>
            <a:r>
              <a:rPr lang="ja-JP" altLang="en-US" sz="3200" dirty="0" smtClean="0"/>
              <a:t>２００１</a:t>
            </a:r>
            <a:r>
              <a:rPr lang="en-US" altLang="ja-JP" sz="4000" dirty="0" smtClean="0"/>
              <a:t>/2/12</a:t>
            </a:r>
            <a:endParaRPr lang="ja-JP" altLang="ja-JP" sz="4000" dirty="0" smtClean="0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162026"/>
              </p:ext>
            </p:extLst>
          </p:nvPr>
        </p:nvGraphicFramePr>
        <p:xfrm>
          <a:off x="179512" y="836712"/>
          <a:ext cx="3352800" cy="627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Image" r:id="rId4" imgW="4472997" imgH="8374162" progId="Photoshop.Image.4">
                  <p:embed/>
                </p:oleObj>
              </mc:Choice>
              <mc:Fallback>
                <p:oleObj name="Image" r:id="rId4" imgW="4472997" imgH="8374162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836712"/>
                        <a:ext cx="3352800" cy="627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00FF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61180"/>
              </p:ext>
            </p:extLst>
          </p:nvPr>
        </p:nvGraphicFramePr>
        <p:xfrm>
          <a:off x="4932040" y="764704"/>
          <a:ext cx="4346575" cy="655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Image" r:id="rId6" imgW="4345923" imgH="6557007" progId="Photoshop.Image.4">
                  <p:embed/>
                </p:oleObj>
              </mc:Choice>
              <mc:Fallback>
                <p:oleObj name="Image" r:id="rId6" imgW="4345923" imgH="6557007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764704"/>
                        <a:ext cx="4346575" cy="655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7150">
                            <a:solidFill>
                              <a:srgbClr val="00FF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角丸四角形 1"/>
          <p:cNvSpPr/>
          <p:nvPr/>
        </p:nvSpPr>
        <p:spPr>
          <a:xfrm>
            <a:off x="8028384" y="2852936"/>
            <a:ext cx="432048" cy="1296144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683568" y="3717032"/>
            <a:ext cx="432048" cy="1080120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265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836712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日刊工業新聞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１９９１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１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３１ </a:t>
            </a:r>
            <a:r>
              <a:rPr kumimoji="1" lang="en-US" altLang="ja-JP" sz="2700" dirty="0" smtClean="0"/>
              <a:t>(</a:t>
            </a:r>
            <a:r>
              <a:rPr lang="ja-JP" altLang="en-US" sz="2700" dirty="0" smtClean="0"/>
              <a:t>中四国版）</a:t>
            </a:r>
            <a:endParaRPr kumimoji="1" lang="ja-JP" altLang="en-US" sz="27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18728"/>
            <a:ext cx="5030330" cy="685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9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0264"/>
              </p:ext>
            </p:extLst>
          </p:nvPr>
        </p:nvGraphicFramePr>
        <p:xfrm>
          <a:off x="251519" y="497881"/>
          <a:ext cx="8892481" cy="6309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  <a:gridCol w="1080120"/>
                <a:gridCol w="1224136"/>
                <a:gridCol w="829073"/>
                <a:gridCol w="5039072"/>
              </a:tblGrid>
              <a:tr h="61897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 dirty="0">
                          <a:effectLst/>
                        </a:rPr>
                        <a:t>1</a:t>
                      </a:r>
                      <a:endParaRPr lang="en-US" altLang="ja-JP" sz="1000" b="0" i="0" u="none" strike="noStrike" dirty="0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 dirty="0">
                          <a:effectLst/>
                        </a:rPr>
                        <a:t>2005/5/24</a:t>
                      </a:r>
                      <a:endParaRPr lang="en-US" altLang="ja-JP" sz="1000" b="0" i="0" u="none" strike="noStrike" dirty="0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日経産業新聞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　　　　　　　頁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なびく髪 瞬時に再現 東大 毎秒</a:t>
                      </a:r>
                      <a:r>
                        <a:rPr lang="en-US" altLang="ja-JP" sz="1000" u="none" strike="noStrike">
                          <a:effectLst/>
                        </a:rPr>
                        <a:t>6</a:t>
                      </a:r>
                      <a:r>
                        <a:rPr lang="ja-JP" altLang="en-US" sz="1000" u="none" strike="noStrike">
                          <a:effectLst/>
                        </a:rPr>
                        <a:t>枚，アニメ向け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4126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2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2005/7/25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映像新聞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000" u="none" strike="noStrike">
                          <a:effectLst/>
                        </a:rPr>
                        <a:t>SIGGRAPH </a:t>
                      </a:r>
                      <a:r>
                        <a:rPr lang="ja-JP" altLang="en-US" sz="1000" u="none" strike="noStrike">
                          <a:effectLst/>
                        </a:rPr>
                        <a:t>「クーンズ アワード」 西田友是教授が受賞 自然現象の可視化に関する業績を評価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7688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3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2005/7/26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日経産業新聞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画像 風切り音も再現 東大など開発 ゲームに臨場感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5355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4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2005/7/28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読売新聞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クーンズ賞，日本人初受賞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5355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5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2005/7/28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日本経済新聞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西田教授に</a:t>
                      </a:r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国際賞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4372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6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2005/7/28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日経産業新聞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東大・西田教授 クーンズ賞受賞 </a:t>
                      </a:r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界のノーベル賞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5355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7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2005/7/28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朝日新聞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S.A.Coons </a:t>
                      </a:r>
                      <a:r>
                        <a:rPr lang="ja-JP" altLang="en-US" sz="1000" u="none" strike="noStrike">
                          <a:effectLst/>
                        </a:rPr>
                        <a:t>賞受賞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43720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8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2005/8/19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読売新聞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顔 </a:t>
                      </a:r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研究で世界的な賞を受賞した 西田 友是さん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727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9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2005/8/31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日本経済新聞夕刊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フォーカス </a:t>
                      </a:r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界のノーベル賞を受賞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5355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10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2005/9/1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東京大学新聞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研究の鉄人　研究者紹介</a:t>
                      </a:r>
                      <a:r>
                        <a:rPr lang="en-US" altLang="ja-JP" sz="1000" u="none" strike="noStrike">
                          <a:effectLst/>
                        </a:rPr>
                        <a:t>2005 </a:t>
                      </a:r>
                      <a:r>
                        <a:rPr lang="ja-JP" altLang="en-US" sz="1000" u="none" strike="noStrike">
                          <a:effectLst/>
                        </a:rPr>
                        <a:t>コンピュータグラフィック －計算式で自然界を再現する－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6858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11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2006/6/29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神戸新聞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人物点描 東大教授 西田 友是さん マイペースの研究で最先端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35355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12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2006/6/30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山形新聞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 dirty="0">
                          <a:effectLst/>
                        </a:rPr>
                        <a:t>人物点描</a:t>
                      </a:r>
                      <a:r>
                        <a:rPr lang="en-US" altLang="ja-JP" sz="1000" u="none" strike="noStrike" dirty="0">
                          <a:effectLst/>
                        </a:rPr>
                        <a:t>2006 </a:t>
                      </a:r>
                      <a:r>
                        <a:rPr lang="ja-JP" altLang="en-US" sz="1000" u="none" strike="noStrike" dirty="0">
                          <a:effectLst/>
                        </a:rPr>
                        <a:t>東大教授・西田友是さん </a:t>
                      </a:r>
                      <a:r>
                        <a:rPr lang="en-US" altLang="ja-JP" sz="1000" u="none" strike="noStrike" dirty="0">
                          <a:effectLst/>
                        </a:rPr>
                        <a:t>CG</a:t>
                      </a:r>
                      <a:r>
                        <a:rPr lang="ja-JP" altLang="en-US" sz="1000" u="none" strike="noStrike" dirty="0">
                          <a:effectLst/>
                        </a:rPr>
                        <a:t>研究，マイペース貫く</a:t>
                      </a:r>
                      <a:endParaRPr lang="ja-JP" altLang="en-US" sz="1000" b="0" i="0" u="none" strike="noStrike" dirty="0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58076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13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2006/7/3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新潟新聞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人物点描 東大教授 西田 友是さん マイペースで</a:t>
                      </a:r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界最先端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41313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14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2006/8/27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>
                          <a:effectLst/>
                        </a:rPr>
                        <a:t>読売新聞千葉版</a:t>
                      </a:r>
                      <a:endParaRPr lang="zh-TW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時の冒険者たち </a:t>
                      </a:r>
                      <a:r>
                        <a:rPr lang="en-US" altLang="ja-JP" sz="1000" u="none" strike="noStrike">
                          <a:effectLst/>
                        </a:rPr>
                        <a:t>CG</a:t>
                      </a:r>
                      <a:r>
                        <a:rPr lang="ja-JP" altLang="en-US" sz="1000" u="none" strike="noStrike">
                          <a:effectLst/>
                        </a:rPr>
                        <a:t>界の</a:t>
                      </a:r>
                      <a:r>
                        <a:rPr lang="en-US" altLang="ja-JP" sz="1000" u="none" strike="noStrike">
                          <a:effectLst/>
                        </a:rPr>
                        <a:t>"</a:t>
                      </a:r>
                      <a:r>
                        <a:rPr lang="ja-JP" altLang="en-US" sz="1000" u="none" strike="noStrike">
                          <a:effectLst/>
                        </a:rPr>
                        <a:t>ノーベル賞</a:t>
                      </a:r>
                      <a:r>
                        <a:rPr lang="en-US" altLang="ja-JP" sz="1000" u="none" strike="noStrike">
                          <a:effectLst/>
                        </a:rPr>
                        <a:t>"</a:t>
                      </a:r>
                      <a:r>
                        <a:rPr lang="ja-JP" altLang="en-US" sz="1000" u="none" strike="noStrike">
                          <a:effectLst/>
                        </a:rPr>
                        <a:t>を受賞した東大教授 西田 友是さん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  <a:tr h="523415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000" u="none" strike="noStrike">
                          <a:effectLst/>
                        </a:rPr>
                        <a:t>15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000" u="none" strike="noStrike">
                          <a:effectLst/>
                        </a:rPr>
                        <a:t>2014/8/5</a:t>
                      </a:r>
                      <a:endParaRPr lang="en-US" altLang="ja-JP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000" u="none" strike="noStrike" dirty="0">
                          <a:effectLst/>
                        </a:rPr>
                        <a:t>東京大学新聞</a:t>
                      </a:r>
                      <a:endParaRPr lang="zh-TW" altLang="en-US" sz="1000" b="0" i="0" u="none" strike="noStrike" dirty="0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 dirty="0">
                          <a:effectLst/>
                        </a:rPr>
                        <a:t>コンピューターグラフィックス 「</a:t>
                      </a:r>
                      <a:r>
                        <a:rPr lang="en-US" altLang="ja-JP" sz="1000" u="none" strike="noStrike" dirty="0">
                          <a:effectLst/>
                        </a:rPr>
                        <a:t>CG</a:t>
                      </a:r>
                      <a:r>
                        <a:rPr lang="ja-JP" altLang="en-US" sz="1000" u="none" strike="noStrike" dirty="0">
                          <a:effectLst/>
                        </a:rPr>
                        <a:t>界のノーベル賞」受賞者に聞く</a:t>
                      </a:r>
                      <a:endParaRPr lang="ja-JP" altLang="en-US" sz="1000" b="0" i="0" u="none" strike="noStrike" dirty="0">
                        <a:effectLst/>
                        <a:latin typeface="ＭＳ 明朝"/>
                      </a:endParaRPr>
                    </a:p>
                  </a:txBody>
                  <a:tcPr marL="2944" marR="2944" marT="294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3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中国新聞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2017/11/2</a:t>
            </a:r>
            <a:endParaRPr kumimoji="1" lang="ja-JP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58099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7020272" y="5445224"/>
            <a:ext cx="360040" cy="1080120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1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日経産業新聞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2005/7/26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15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43608" y="143702"/>
            <a:ext cx="8229600" cy="1252728"/>
          </a:xfrm>
        </p:spPr>
        <p:txBody>
          <a:bodyPr/>
          <a:lstStyle/>
          <a:p>
            <a:r>
              <a:rPr kumimoji="1" lang="ja-JP" altLang="en-US" dirty="0" smtClean="0"/>
              <a:t>読売新聞　</a:t>
            </a:r>
            <a:r>
              <a:rPr kumimoji="1" lang="en-US" altLang="ja-JP" dirty="0" smtClean="0"/>
              <a:t>2017/11/2</a:t>
            </a:r>
            <a:endParaRPr kumimoji="1" lang="ja-JP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2" y="-33164"/>
            <a:ext cx="2381767" cy="72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86880"/>
            <a:ext cx="2464122" cy="272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角丸四角形 5"/>
          <p:cNvSpPr/>
          <p:nvPr/>
        </p:nvSpPr>
        <p:spPr>
          <a:xfrm>
            <a:off x="1619672" y="4425838"/>
            <a:ext cx="360040" cy="2432162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1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7408862" cy="32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252728"/>
          </a:xfrm>
        </p:spPr>
        <p:txBody>
          <a:bodyPr/>
          <a:lstStyle/>
          <a:p>
            <a:r>
              <a:rPr lang="ja-JP" altLang="en-US" dirty="0"/>
              <a:t>朝日</a:t>
            </a:r>
            <a:r>
              <a:rPr kumimoji="1" lang="ja-JP" altLang="en-US" dirty="0" smtClean="0"/>
              <a:t>新聞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2017/11/2</a:t>
            </a:r>
            <a:endParaRPr kumimoji="1" lang="ja-JP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44" y="-121172"/>
            <a:ext cx="2240395" cy="697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角丸四角形 4"/>
          <p:cNvSpPr/>
          <p:nvPr/>
        </p:nvSpPr>
        <p:spPr>
          <a:xfrm>
            <a:off x="6809344" y="4405622"/>
            <a:ext cx="360040" cy="2432162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1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日刊工業新聞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2017/11/2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809344" y="4405622"/>
            <a:ext cx="360040" cy="2432162"/>
          </a:xfrm>
          <a:prstGeom prst="roundRect">
            <a:avLst/>
          </a:prstGeom>
          <a:solidFill>
            <a:srgbClr val="31B6F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20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読売新聞　</a:t>
            </a:r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" y="1268760"/>
            <a:ext cx="8860109" cy="676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7" y="2780928"/>
            <a:ext cx="8812560" cy="435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kumimoji="1" lang="ja-JP" altLang="en-US" dirty="0" smtClean="0"/>
              <a:t>　山陽新聞　</a:t>
            </a:r>
            <a:r>
              <a:rPr lang="ja-JP" altLang="en-US" dirty="0" smtClean="0"/>
              <a:t>２０１６</a:t>
            </a:r>
            <a:r>
              <a:rPr lang="en-US" altLang="ja-JP" dirty="0" smtClean="0"/>
              <a:t>/</a:t>
            </a:r>
            <a:r>
              <a:rPr lang="ja-JP" altLang="en-US" dirty="0" smtClean="0"/>
              <a:t>１１</a:t>
            </a:r>
            <a:r>
              <a:rPr lang="en-US" altLang="ja-JP" dirty="0" smtClean="0"/>
              <a:t>/</a:t>
            </a:r>
            <a:r>
              <a:rPr lang="ja-JP" altLang="en-US" dirty="0" smtClean="0"/>
              <a:t>２９</a:t>
            </a:r>
            <a:endParaRPr kumimoji="1" lang="ja-JP" alt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67" y="1098376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81315"/>
            <a:ext cx="4386064" cy="584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44008" y="3951054"/>
            <a:ext cx="4386044" cy="2923877"/>
          </a:xfrm>
          <a:prstGeom prst="rect">
            <a:avLst/>
          </a:prstGeom>
          <a:solidFill>
            <a:srgbClr val="4584D3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2060"/>
                </a:solidFill>
              </a:rPr>
              <a:t>2016</a:t>
            </a:r>
            <a:r>
              <a:rPr lang="ja-JP" altLang="en-US" sz="2400" dirty="0">
                <a:solidFill>
                  <a:srgbClr val="002060"/>
                </a:solidFill>
              </a:rPr>
              <a:t>年</a:t>
            </a:r>
            <a:r>
              <a:rPr lang="en-US" altLang="ja-JP" sz="2400" dirty="0">
                <a:solidFill>
                  <a:srgbClr val="002060"/>
                </a:solidFill>
              </a:rPr>
              <a:t>11</a:t>
            </a:r>
            <a:r>
              <a:rPr lang="ja-JP" altLang="en-US" sz="2400" dirty="0">
                <a:solidFill>
                  <a:srgbClr val="002060"/>
                </a:solidFill>
              </a:rPr>
              <a:t>月</a:t>
            </a:r>
            <a:r>
              <a:rPr lang="en-US" altLang="ja-JP" sz="2400" dirty="0">
                <a:solidFill>
                  <a:srgbClr val="002060"/>
                </a:solidFill>
              </a:rPr>
              <a:t>29</a:t>
            </a:r>
            <a:r>
              <a:rPr lang="ja-JP" altLang="en-US" sz="2400" dirty="0">
                <a:solidFill>
                  <a:srgbClr val="002060"/>
                </a:solidFill>
              </a:rPr>
              <a:t>日</a:t>
            </a:r>
            <a:r>
              <a:rPr lang="ja-JP" altLang="en-US" sz="2400" dirty="0" smtClean="0">
                <a:solidFill>
                  <a:srgbClr val="002060"/>
                </a:solidFill>
              </a:rPr>
              <a:t>の朝日新聞</a:t>
            </a:r>
            <a:r>
              <a:rPr lang="ja-JP" altLang="en-US" sz="2000" dirty="0" smtClean="0">
                <a:solidFill>
                  <a:schemeClr val="bg1"/>
                </a:solidFill>
              </a:rPr>
              <a:t>　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</a:rPr>
              <a:t>告知板／広島県　にも　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</a:rPr>
              <a:t>◆</a:t>
            </a:r>
            <a:r>
              <a:rPr lang="ja-JP" altLang="en-US" sz="2000" dirty="0">
                <a:solidFill>
                  <a:schemeClr val="bg1"/>
                </a:solidFill>
              </a:rPr>
              <a:t>公開講演会「現実感のあるＣＧへの挑戦」 ３０日１４時５０分～１６時２０分、尾道市久山田町の市立大学Ｅ棟４０１講義室。広島修道大の西田友是教授がコンピューターグラフィックス（ＣＧ）の実例を示しながら自然物・自然現象の可視化、光の表現について話す。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7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2340768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東京大学新聞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2014/8/5</a:t>
            </a:r>
            <a:endParaRPr kumimoji="1" lang="ja-JP" altLang="en-US" dirty="0"/>
          </a:p>
        </p:txBody>
      </p:sp>
      <p:pic>
        <p:nvPicPr>
          <p:cNvPr id="16386" name="Picture 2" descr="http://nishitalab.org/user/nis/lab/newspaper/ToudaiNew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80" y="74619"/>
            <a:ext cx="5509120" cy="67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3379</TotalTime>
  <Words>406</Words>
  <Application>Microsoft Office PowerPoint</Application>
  <PresentationFormat>画面に合わせる (4:3)</PresentationFormat>
  <Paragraphs>146</Paragraphs>
  <Slides>30</Slides>
  <Notes>16</Notes>
  <HiddenSlides>1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33" baseType="lpstr">
      <vt:lpstr>ウェーブ</vt:lpstr>
      <vt:lpstr>Acrobat Document</vt:lpstr>
      <vt:lpstr>Image</vt:lpstr>
      <vt:lpstr>西田の新聞記事</vt:lpstr>
      <vt:lpstr>中国新聞　2017/11/2</vt:lpstr>
      <vt:lpstr>中国新聞　2017/11/2</vt:lpstr>
      <vt:lpstr>読売新聞　2017/11/2</vt:lpstr>
      <vt:lpstr>朝日新聞　2017/11/2</vt:lpstr>
      <vt:lpstr>日刊工業新聞　2017/11/2</vt:lpstr>
      <vt:lpstr>読売新聞　2017</vt:lpstr>
      <vt:lpstr>　山陽新聞　２０１６/１１/２９</vt:lpstr>
      <vt:lpstr>東京大学新聞 　2014/8/5</vt:lpstr>
      <vt:lpstr>広島経済レポート　2014/2/27</vt:lpstr>
      <vt:lpstr>毎日新聞 千葉版　2006 8/27 時の冒険者たち</vt:lpstr>
      <vt:lpstr>新潟新聞 2006/ 7/3</vt:lpstr>
      <vt:lpstr>山形新聞  2006/ 6/30　人物点描</vt:lpstr>
      <vt:lpstr>神戸新聞　2006/6/29</vt:lpstr>
      <vt:lpstr>日経産業新聞 2006/3/14</vt:lpstr>
      <vt:lpstr>日刊工業新聞 2005/10</vt:lpstr>
      <vt:lpstr>東京大新聞社編　 2005/9 東大は主張する　                              </vt:lpstr>
      <vt:lpstr>読売新聞 　 2005/8/19 「顔」</vt:lpstr>
      <vt:lpstr>日本経済新聞 2005/8/31</vt:lpstr>
      <vt:lpstr>日経産業新聞 ２００５/７/２６</vt:lpstr>
      <vt:lpstr>日経産業新聞 2005/ 7/28</vt:lpstr>
      <vt:lpstr>日経新聞 2005/7/28</vt:lpstr>
      <vt:lpstr>読売新聞　２００５/ 7/28</vt:lpstr>
      <vt:lpstr>映像新聞　 2005/7/25</vt:lpstr>
      <vt:lpstr>　日経産業新聞 2005/5/24                                                 ＥＧ２００５の論文</vt:lpstr>
      <vt:lpstr>日経新聞　2003/7 ＳＩＧ２００３</vt:lpstr>
      <vt:lpstr>日経産業新聞、映像新聞　２００１/2/12</vt:lpstr>
      <vt:lpstr>日刊工業新聞 １９９１/１/３１ (中四国版）</vt:lpstr>
      <vt:lpstr>PowerPoint プレゼンテーション</vt:lpstr>
      <vt:lpstr>日経産業新聞 2005/7/26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西田のWeb記事</dc:title>
  <dc:creator>tomoyuki_nishita</dc:creator>
  <cp:lastModifiedBy>tomoyuki_nishita</cp:lastModifiedBy>
  <cp:revision>85</cp:revision>
  <cp:lastPrinted>2017-04-17T09:35:22Z</cp:lastPrinted>
  <dcterms:created xsi:type="dcterms:W3CDTF">2017-04-01T14:35:45Z</dcterms:created>
  <dcterms:modified xsi:type="dcterms:W3CDTF">2017-11-04T11:21:44Z</dcterms:modified>
</cp:coreProperties>
</file>