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6" r:id="rId3"/>
    <p:sldId id="264" r:id="rId4"/>
    <p:sldId id="265" r:id="rId5"/>
    <p:sldId id="266" r:id="rId6"/>
    <p:sldId id="259" r:id="rId7"/>
    <p:sldId id="300" r:id="rId8"/>
    <p:sldId id="263" r:id="rId9"/>
    <p:sldId id="267" r:id="rId10"/>
    <p:sldId id="269" r:id="rId11"/>
    <p:sldId id="268" r:id="rId12"/>
    <p:sldId id="271" r:id="rId13"/>
    <p:sldId id="270" r:id="rId14"/>
    <p:sldId id="272" r:id="rId15"/>
    <p:sldId id="273" r:id="rId16"/>
    <p:sldId id="288" r:id="rId17"/>
    <p:sldId id="287" r:id="rId18"/>
    <p:sldId id="275" r:id="rId19"/>
    <p:sldId id="289" r:id="rId20"/>
    <p:sldId id="290" r:id="rId21"/>
    <p:sldId id="291" r:id="rId22"/>
    <p:sldId id="292" r:id="rId23"/>
    <p:sldId id="293" r:id="rId24"/>
    <p:sldId id="281" r:id="rId25"/>
    <p:sldId id="299" r:id="rId26"/>
    <p:sldId id="298" r:id="rId27"/>
    <p:sldId id="283" r:id="rId28"/>
    <p:sldId id="260" r:id="rId29"/>
    <p:sldId id="294" r:id="rId30"/>
    <p:sldId id="284" r:id="rId31"/>
    <p:sldId id="280" r:id="rId32"/>
    <p:sldId id="276" r:id="rId33"/>
    <p:sldId id="277" r:id="rId34"/>
    <p:sldId id="278" r:id="rId35"/>
    <p:sldId id="279" r:id="rId36"/>
    <p:sldId id="296" r:id="rId37"/>
    <p:sldId id="301" r:id="rId38"/>
    <p:sldId id="295" r:id="rId39"/>
    <p:sldId id="297" r:id="rId40"/>
    <p:sldId id="274" r:id="rId41"/>
  </p:sldIdLst>
  <p:sldSz cx="9144000" cy="5143500" type="screen16x9"/>
  <p:notesSz cx="6858000" cy="9144000"/>
  <p:defaultTextStyle>
    <a:defPPr>
      <a:defRPr lang="en-US"/>
    </a:defPPr>
    <a:lvl1pPr marL="0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94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388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582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776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969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9163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357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551" algn="l" defTabSz="81638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0000"/>
    <a:srgbClr val="008000"/>
    <a:srgbClr val="CC0099"/>
    <a:srgbClr val="FFFFFF"/>
    <a:srgbClr val="8064A2"/>
    <a:srgbClr val="5F5F5F"/>
    <a:srgbClr val="DB7B7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8" autoAdjust="0"/>
    <p:restoredTop sz="94660"/>
  </p:normalViewPr>
  <p:slideViewPr>
    <p:cSldViewPr>
      <p:cViewPr>
        <p:scale>
          <a:sx n="75" d="100"/>
          <a:sy n="75" d="100"/>
        </p:scale>
        <p:origin x="-1230" y="-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EA425-C2E0-467C-9F85-1BBBC8207B57}" type="datetimeFigureOut">
              <a:rPr kumimoji="1" lang="ja-JP" altLang="en-US" smtClean="0"/>
              <a:t>2013/7/28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2E8ED-E57D-4A62-9BA3-5698C0C606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35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2E8ED-E57D-4A62-9BA3-5698C0C60620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273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528251"/>
            <a:ext cx="8001000" cy="195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825" y="695644"/>
            <a:ext cx="7353300" cy="1723706"/>
          </a:xfrm>
        </p:spPr>
        <p:txBody>
          <a:bodyPr>
            <a:noAutofit/>
          </a:bodyPr>
          <a:lstStyle>
            <a:lvl1pPr algn="l"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702400"/>
            <a:ext cx="7315200" cy="14695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2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675" y="247650"/>
            <a:ext cx="3290888" cy="52661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9" y="247650"/>
            <a:ext cx="9723437" cy="526613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1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38251"/>
            <a:ext cx="6286500" cy="195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2674" y="810971"/>
            <a:ext cx="6131201" cy="45005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7875" y="1288575"/>
            <a:ext cx="6143625" cy="330676"/>
          </a:xfrm>
        </p:spPr>
        <p:txBody>
          <a:bodyPr>
            <a:noAutofit/>
          </a:bodyPr>
          <a:lstStyle>
            <a:lvl1pPr marL="0" indent="0" algn="l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08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5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7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9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1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5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4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895350"/>
            <a:ext cx="5029200" cy="4073129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895350"/>
            <a:ext cx="3519597" cy="4073129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1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94" indent="0">
              <a:buNone/>
              <a:defRPr sz="1800" b="1"/>
            </a:lvl2pPr>
            <a:lvl3pPr marL="816388" indent="0">
              <a:buNone/>
              <a:defRPr sz="1600" b="1"/>
            </a:lvl3pPr>
            <a:lvl4pPr marL="1224582" indent="0">
              <a:buNone/>
              <a:defRPr sz="1400" b="1"/>
            </a:lvl4pPr>
            <a:lvl5pPr marL="1632776" indent="0">
              <a:buNone/>
              <a:defRPr sz="1400" b="1"/>
            </a:lvl5pPr>
            <a:lvl6pPr marL="2040969" indent="0">
              <a:buNone/>
              <a:defRPr sz="1400" b="1"/>
            </a:lvl6pPr>
            <a:lvl7pPr marL="2449163" indent="0">
              <a:buNone/>
              <a:defRPr sz="1400" b="1"/>
            </a:lvl7pPr>
            <a:lvl8pPr marL="2857357" indent="0">
              <a:buNone/>
              <a:defRPr sz="1400" b="1"/>
            </a:lvl8pPr>
            <a:lvl9pPr marL="3265551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94" indent="0">
              <a:buNone/>
              <a:defRPr sz="1800" b="1"/>
            </a:lvl2pPr>
            <a:lvl3pPr marL="816388" indent="0">
              <a:buNone/>
              <a:defRPr sz="1600" b="1"/>
            </a:lvl3pPr>
            <a:lvl4pPr marL="1224582" indent="0">
              <a:buNone/>
              <a:defRPr sz="1400" b="1"/>
            </a:lvl4pPr>
            <a:lvl5pPr marL="1632776" indent="0">
              <a:buNone/>
              <a:defRPr sz="1400" b="1"/>
            </a:lvl5pPr>
            <a:lvl6pPr marL="2040969" indent="0">
              <a:buNone/>
              <a:defRPr sz="1400" b="1"/>
            </a:lvl6pPr>
            <a:lvl7pPr marL="2449163" indent="0">
              <a:buNone/>
              <a:defRPr sz="1400" b="1"/>
            </a:lvl7pPr>
            <a:lvl8pPr marL="2857357" indent="0">
              <a:buNone/>
              <a:defRPr sz="1400" b="1"/>
            </a:lvl8pPr>
            <a:lvl9pPr marL="3265551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2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0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2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5"/>
            <a:ext cx="3008313" cy="3518298"/>
          </a:xfrm>
        </p:spPr>
        <p:txBody>
          <a:bodyPr/>
          <a:lstStyle>
            <a:lvl1pPr marL="0" indent="0">
              <a:buNone/>
              <a:defRPr sz="1300"/>
            </a:lvl1pPr>
            <a:lvl2pPr marL="408194" indent="0">
              <a:buNone/>
              <a:defRPr sz="1100"/>
            </a:lvl2pPr>
            <a:lvl3pPr marL="816388" indent="0">
              <a:buNone/>
              <a:defRPr sz="900"/>
            </a:lvl3pPr>
            <a:lvl4pPr marL="1224582" indent="0">
              <a:buNone/>
              <a:defRPr sz="800"/>
            </a:lvl4pPr>
            <a:lvl5pPr marL="1632776" indent="0">
              <a:buNone/>
              <a:defRPr sz="800"/>
            </a:lvl5pPr>
            <a:lvl6pPr marL="2040969" indent="0">
              <a:buNone/>
              <a:defRPr sz="800"/>
            </a:lvl6pPr>
            <a:lvl7pPr marL="2449163" indent="0">
              <a:buNone/>
              <a:defRPr sz="800"/>
            </a:lvl7pPr>
            <a:lvl8pPr marL="2857357" indent="0">
              <a:buNone/>
              <a:defRPr sz="800"/>
            </a:lvl8pPr>
            <a:lvl9pPr marL="326555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3375"/>
            <a:ext cx="8229600" cy="619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0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94" indent="0">
              <a:buNone/>
              <a:defRPr sz="2500"/>
            </a:lvl2pPr>
            <a:lvl3pPr marL="816388" indent="0">
              <a:buNone/>
              <a:defRPr sz="2100"/>
            </a:lvl3pPr>
            <a:lvl4pPr marL="1224582" indent="0">
              <a:buNone/>
              <a:defRPr sz="1800"/>
            </a:lvl4pPr>
            <a:lvl5pPr marL="1632776" indent="0">
              <a:buNone/>
              <a:defRPr sz="1800"/>
            </a:lvl5pPr>
            <a:lvl6pPr marL="2040969" indent="0">
              <a:buNone/>
              <a:defRPr sz="1800"/>
            </a:lvl6pPr>
            <a:lvl7pPr marL="2449163" indent="0">
              <a:buNone/>
              <a:defRPr sz="1800"/>
            </a:lvl7pPr>
            <a:lvl8pPr marL="2857357" indent="0">
              <a:buNone/>
              <a:defRPr sz="1800"/>
            </a:lvl8pPr>
            <a:lvl9pPr marL="3265551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8194" indent="0">
              <a:buNone/>
              <a:defRPr sz="1100"/>
            </a:lvl2pPr>
            <a:lvl3pPr marL="816388" indent="0">
              <a:buNone/>
              <a:defRPr sz="900"/>
            </a:lvl3pPr>
            <a:lvl4pPr marL="1224582" indent="0">
              <a:buNone/>
              <a:defRPr sz="800"/>
            </a:lvl4pPr>
            <a:lvl5pPr marL="1632776" indent="0">
              <a:buNone/>
              <a:defRPr sz="800"/>
            </a:lvl5pPr>
            <a:lvl6pPr marL="2040969" indent="0">
              <a:buNone/>
              <a:defRPr sz="800"/>
            </a:lvl6pPr>
            <a:lvl7pPr marL="2449163" indent="0">
              <a:buNone/>
              <a:defRPr sz="800"/>
            </a:lvl7pPr>
            <a:lvl8pPr marL="2857357" indent="0">
              <a:buNone/>
              <a:defRPr sz="800"/>
            </a:lvl8pPr>
            <a:lvl9pPr marL="326555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2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675" y="247650"/>
            <a:ext cx="3290888" cy="52661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9" y="247650"/>
            <a:ext cx="9723437" cy="526613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5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7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9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1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5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838" y="1440656"/>
            <a:ext cx="6507162" cy="4073129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1401" y="1440656"/>
            <a:ext cx="6507163" cy="4073129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94" indent="0">
              <a:buNone/>
              <a:defRPr sz="1800" b="1"/>
            </a:lvl2pPr>
            <a:lvl3pPr marL="816388" indent="0">
              <a:buNone/>
              <a:defRPr sz="1600" b="1"/>
            </a:lvl3pPr>
            <a:lvl4pPr marL="1224582" indent="0">
              <a:buNone/>
              <a:defRPr sz="1400" b="1"/>
            </a:lvl4pPr>
            <a:lvl5pPr marL="1632776" indent="0">
              <a:buNone/>
              <a:defRPr sz="1400" b="1"/>
            </a:lvl5pPr>
            <a:lvl6pPr marL="2040969" indent="0">
              <a:buNone/>
              <a:defRPr sz="1400" b="1"/>
            </a:lvl6pPr>
            <a:lvl7pPr marL="2449163" indent="0">
              <a:buNone/>
              <a:defRPr sz="1400" b="1"/>
            </a:lvl7pPr>
            <a:lvl8pPr marL="2857357" indent="0">
              <a:buNone/>
              <a:defRPr sz="1400" b="1"/>
            </a:lvl8pPr>
            <a:lvl9pPr marL="3265551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94" indent="0">
              <a:buNone/>
              <a:defRPr sz="1800" b="1"/>
            </a:lvl2pPr>
            <a:lvl3pPr marL="816388" indent="0">
              <a:buNone/>
              <a:defRPr sz="1600" b="1"/>
            </a:lvl3pPr>
            <a:lvl4pPr marL="1224582" indent="0">
              <a:buNone/>
              <a:defRPr sz="1400" b="1"/>
            </a:lvl4pPr>
            <a:lvl5pPr marL="1632776" indent="0">
              <a:buNone/>
              <a:defRPr sz="1400" b="1"/>
            </a:lvl5pPr>
            <a:lvl6pPr marL="2040969" indent="0">
              <a:buNone/>
              <a:defRPr sz="1400" b="1"/>
            </a:lvl6pPr>
            <a:lvl7pPr marL="2449163" indent="0">
              <a:buNone/>
              <a:defRPr sz="1400" b="1"/>
            </a:lvl7pPr>
            <a:lvl8pPr marL="2857357" indent="0">
              <a:buNone/>
              <a:defRPr sz="1400" b="1"/>
            </a:lvl8pPr>
            <a:lvl9pPr marL="3265551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2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5"/>
            <a:ext cx="3008313" cy="3518298"/>
          </a:xfrm>
        </p:spPr>
        <p:txBody>
          <a:bodyPr/>
          <a:lstStyle>
            <a:lvl1pPr marL="0" indent="0">
              <a:buNone/>
              <a:defRPr sz="1300"/>
            </a:lvl1pPr>
            <a:lvl2pPr marL="408194" indent="0">
              <a:buNone/>
              <a:defRPr sz="1100"/>
            </a:lvl2pPr>
            <a:lvl3pPr marL="816388" indent="0">
              <a:buNone/>
              <a:defRPr sz="900"/>
            </a:lvl3pPr>
            <a:lvl4pPr marL="1224582" indent="0">
              <a:buNone/>
              <a:defRPr sz="800"/>
            </a:lvl4pPr>
            <a:lvl5pPr marL="1632776" indent="0">
              <a:buNone/>
              <a:defRPr sz="800"/>
            </a:lvl5pPr>
            <a:lvl6pPr marL="2040969" indent="0">
              <a:buNone/>
              <a:defRPr sz="800"/>
            </a:lvl6pPr>
            <a:lvl7pPr marL="2449163" indent="0">
              <a:buNone/>
              <a:defRPr sz="800"/>
            </a:lvl7pPr>
            <a:lvl8pPr marL="2857357" indent="0">
              <a:buNone/>
              <a:defRPr sz="800"/>
            </a:lvl8pPr>
            <a:lvl9pPr marL="326555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94" indent="0">
              <a:buNone/>
              <a:defRPr sz="2500"/>
            </a:lvl2pPr>
            <a:lvl3pPr marL="816388" indent="0">
              <a:buNone/>
              <a:defRPr sz="2100"/>
            </a:lvl3pPr>
            <a:lvl4pPr marL="1224582" indent="0">
              <a:buNone/>
              <a:defRPr sz="1800"/>
            </a:lvl4pPr>
            <a:lvl5pPr marL="1632776" indent="0">
              <a:buNone/>
              <a:defRPr sz="1800"/>
            </a:lvl5pPr>
            <a:lvl6pPr marL="2040969" indent="0">
              <a:buNone/>
              <a:defRPr sz="1800"/>
            </a:lvl6pPr>
            <a:lvl7pPr marL="2449163" indent="0">
              <a:buNone/>
              <a:defRPr sz="1800"/>
            </a:lvl7pPr>
            <a:lvl8pPr marL="2857357" indent="0">
              <a:buNone/>
              <a:defRPr sz="1800"/>
            </a:lvl8pPr>
            <a:lvl9pPr marL="3265551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8194" indent="0">
              <a:buNone/>
              <a:defRPr sz="1100"/>
            </a:lvl2pPr>
            <a:lvl3pPr marL="816388" indent="0">
              <a:buNone/>
              <a:defRPr sz="900"/>
            </a:lvl3pPr>
            <a:lvl4pPr marL="1224582" indent="0">
              <a:buNone/>
              <a:defRPr sz="800"/>
            </a:lvl4pPr>
            <a:lvl5pPr marL="1632776" indent="0">
              <a:buNone/>
              <a:defRPr sz="800"/>
            </a:lvl5pPr>
            <a:lvl6pPr marL="2040969" indent="0">
              <a:buNone/>
              <a:defRPr sz="800"/>
            </a:lvl6pPr>
            <a:lvl7pPr marL="2449163" indent="0">
              <a:buNone/>
              <a:defRPr sz="800"/>
            </a:lvl7pPr>
            <a:lvl8pPr marL="2857357" indent="0">
              <a:buNone/>
              <a:defRPr sz="800"/>
            </a:lvl8pPr>
            <a:lvl9pPr marL="326555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/>
              <a:t>7/28/2013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1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24225"/>
          </a:xfrm>
          <a:prstGeom prst="rect">
            <a:avLst/>
          </a:prstGeom>
        </p:spPr>
        <p:txBody>
          <a:bodyPr vert="horz" lIns="81639" tIns="40819" rIns="81639" bIns="408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781050" cy="273844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l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D8422DD-A41A-4E5D-8029-9F7A4091C193}" type="datetimeFigureOut">
              <a:rPr lang="en-US" smtClean="0"/>
              <a:pPr/>
              <a:t>7/28/2013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5875" y="4767263"/>
            <a:ext cx="7000875" cy="273844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ctr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4375" y="4767263"/>
            <a:ext cx="352425" cy="273844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r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96E8FB5-F7ED-4E90-B5C1-958EB4BE69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9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816388" rtl="0" eaLnBrk="1" latinLnBrk="0" hangingPunct="1">
        <a:spcBef>
          <a:spcPct val="0"/>
        </a:spcBef>
        <a:buNone/>
        <a:defRPr sz="39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06146" indent="-306146" algn="l" defTabSz="816388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63315" indent="-255121" algn="l" defTabSz="816388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20485" indent="-204097" algn="l" defTabSz="81638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428679" indent="-204097" algn="l" defTabSz="816388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836873" indent="-204097" algn="l" defTabSz="816388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245066" indent="-204097" algn="l" defTabSz="81638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60" indent="-204097" algn="l" defTabSz="81638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54" indent="-204097" algn="l" defTabSz="81638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48" indent="-204097" algn="l" defTabSz="81638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94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88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2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76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69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63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57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51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0"/>
            <a:ext cx="8229600" cy="700087"/>
          </a:xfrm>
          <a:prstGeom prst="rect">
            <a:avLst/>
          </a:prstGeom>
        </p:spPr>
        <p:txBody>
          <a:bodyPr vert="horz" lIns="81639" tIns="40819" rIns="81639" bIns="40819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09625"/>
            <a:ext cx="8229600" cy="3952875"/>
          </a:xfrm>
          <a:prstGeom prst="rect">
            <a:avLst/>
          </a:prstGeom>
        </p:spPr>
        <p:txBody>
          <a:bodyPr vert="horz" lIns="81639" tIns="40819" rIns="81639" bIns="4081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781050" cy="273844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l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D8422DD-A41A-4E5D-8029-9F7A4091C193}" type="datetimeFigureOut">
              <a:rPr lang="en-US" smtClean="0"/>
              <a:pPr/>
              <a:t>7/28/2013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8250" y="4767263"/>
            <a:ext cx="7000875" cy="273844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ctr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9125" y="4767263"/>
            <a:ext cx="447675" cy="273844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r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96E8FB5-F7ED-4E90-B5C1-958EB4BE69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3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816388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06146" indent="-306146" algn="l" defTabSz="8163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63315" indent="-255121" algn="l" defTabSz="8163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20485" indent="-204097" algn="l" defTabSz="81638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428679" indent="-204097" algn="l" defTabSz="816388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836873" indent="-204097" algn="l" defTabSz="816388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245066" indent="-204097" algn="l" defTabSz="81638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60" indent="-204097" algn="l" defTabSz="81638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54" indent="-204097" algn="l" defTabSz="81638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48" indent="-204097" algn="l" defTabSz="81638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94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88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2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76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69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63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57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51" algn="l" defTabSz="81638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a.mit.edu/~bandy/invarian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752475" y="695644"/>
            <a:ext cx="7629525" cy="1723706"/>
          </a:xfrm>
        </p:spPr>
        <p:txBody>
          <a:bodyPr/>
          <a:lstStyle/>
          <a:p>
            <a:r>
              <a:rPr kumimoji="1" lang="en-US" altLang="ja-JP" sz="2800" dirty="0" smtClean="0"/>
              <a:t>Near-Invariant Blur for Depth and 2D Motion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via Time-Varying Light Field Analysis</a:t>
            </a:r>
            <a:endParaRPr kumimoji="1" lang="ja-JP" altLang="en-US" sz="2800" dirty="0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914400" y="3007200"/>
            <a:ext cx="7315200" cy="1469550"/>
          </a:xfrm>
        </p:spPr>
        <p:txBody>
          <a:bodyPr/>
          <a:lstStyle/>
          <a:p>
            <a:r>
              <a:rPr kumimoji="1" lang="en-US" altLang="ja-JP" sz="2000" dirty="0" smtClean="0">
                <a:solidFill>
                  <a:srgbClr val="000000"/>
                </a:solidFill>
              </a:rPr>
              <a:t>Yosuke Bando</a:t>
            </a:r>
            <a:r>
              <a:rPr kumimoji="1" lang="en-US" altLang="ja-JP" sz="2000" baseline="30000" dirty="0" smtClean="0">
                <a:solidFill>
                  <a:srgbClr val="000000"/>
                </a:solidFill>
              </a:rPr>
              <a:t>1,2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       Henry Holtzman</a:t>
            </a:r>
            <a:r>
              <a:rPr kumimoji="1" lang="en-US" altLang="ja-JP" sz="2000" baseline="30000" dirty="0" smtClean="0">
                <a:solidFill>
                  <a:srgbClr val="000000"/>
                </a:solidFill>
              </a:rPr>
              <a:t>2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       Ramesh Raskar</a:t>
            </a:r>
            <a:r>
              <a:rPr kumimoji="1" lang="en-US" altLang="ja-JP" sz="2000" baseline="30000" dirty="0" smtClean="0">
                <a:solidFill>
                  <a:srgbClr val="000000"/>
                </a:solidFill>
              </a:rPr>
              <a:t>2</a:t>
            </a:r>
          </a:p>
          <a:p>
            <a:endParaRPr kumimoji="1" lang="en-US" altLang="ja-JP" sz="2000" dirty="0" smtClean="0">
              <a:solidFill>
                <a:srgbClr val="000000"/>
              </a:solidFill>
            </a:endParaRPr>
          </a:p>
          <a:p>
            <a:r>
              <a:rPr kumimoji="1" lang="en-US" altLang="ja-JP" sz="2000" baseline="30000" dirty="0" smtClean="0">
                <a:solidFill>
                  <a:srgbClr val="000000"/>
                </a:solidFill>
              </a:rPr>
              <a:t>1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Toshiba Corporation             </a:t>
            </a:r>
            <a:r>
              <a:rPr kumimoji="1" lang="en-US" altLang="ja-JP" sz="2000" baseline="30000" dirty="0" smtClean="0">
                <a:solidFill>
                  <a:srgbClr val="000000"/>
                </a:solidFill>
              </a:rPr>
              <a:t>2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MIT Media Lab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0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Depth-Invariant Capture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95350"/>
            <a:ext cx="2107052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4" y="3105150"/>
            <a:ext cx="1433866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09" y="3192891"/>
            <a:ext cx="1187116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63" y="1003837"/>
            <a:ext cx="1684649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2714847" y="4514850"/>
            <a:ext cx="266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b="1" dirty="0" smtClean="0"/>
              <a:t>Spectral </a:t>
            </a:r>
            <a:r>
              <a:rPr kumimoji="1" lang="en-US" altLang="ja-JP" b="1" dirty="0"/>
              <a:t>focus sweep</a:t>
            </a:r>
          </a:p>
          <a:p>
            <a:pPr algn="ctr"/>
            <a:r>
              <a:rPr kumimoji="1" lang="en-US" altLang="ja-JP" dirty="0"/>
              <a:t>[</a:t>
            </a:r>
            <a:r>
              <a:rPr kumimoji="1" lang="en-US" altLang="ja-JP" dirty="0" err="1"/>
              <a:t>Cossairt</a:t>
            </a:r>
            <a:r>
              <a:rPr kumimoji="1" lang="en-US" altLang="ja-JP" dirty="0"/>
              <a:t> and </a:t>
            </a:r>
            <a:r>
              <a:rPr kumimoji="1" lang="en-US" altLang="ja-JP" dirty="0" err="1"/>
              <a:t>Nayar</a:t>
            </a:r>
            <a:r>
              <a:rPr kumimoji="1" lang="en-US" altLang="ja-JP" dirty="0"/>
              <a:t> 2010]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112" y="2305050"/>
            <a:ext cx="2577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err="1"/>
              <a:t>Wavefront</a:t>
            </a:r>
            <a:r>
              <a:rPr kumimoji="1" lang="en-US" altLang="ja-JP" b="1" dirty="0"/>
              <a:t> coding</a:t>
            </a:r>
          </a:p>
          <a:p>
            <a:pPr algn="ctr"/>
            <a:r>
              <a:rPr kumimoji="1" lang="en-US" altLang="ja-JP" dirty="0"/>
              <a:t>[</a:t>
            </a:r>
            <a:r>
              <a:rPr kumimoji="1" lang="en-US" altLang="ja-JP" dirty="0" err="1"/>
              <a:t>Dowski</a:t>
            </a:r>
            <a:r>
              <a:rPr kumimoji="1" lang="en-US" altLang="ja-JP" dirty="0"/>
              <a:t> and </a:t>
            </a:r>
            <a:r>
              <a:rPr kumimoji="1" lang="en-US" altLang="ja-JP" dirty="0" err="1"/>
              <a:t>Cathey</a:t>
            </a:r>
            <a:r>
              <a:rPr kumimoji="1" lang="en-US" altLang="ja-JP" dirty="0"/>
              <a:t> 1995</a:t>
            </a:r>
            <a:r>
              <a:rPr kumimoji="1" lang="en-US" altLang="ja-JP" dirty="0" smtClean="0"/>
              <a:t>]</a:t>
            </a:r>
            <a:endParaRPr kumimoji="1" lang="en-US" altLang="ja-JP" dirty="0"/>
          </a:p>
        </p:txBody>
      </p:sp>
      <p:sp>
        <p:nvSpPr>
          <p:cNvPr id="5" name="正方形/長方形 4"/>
          <p:cNvSpPr/>
          <p:nvPr/>
        </p:nvSpPr>
        <p:spPr>
          <a:xfrm>
            <a:off x="2743200" y="2299238"/>
            <a:ext cx="2604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b="1" dirty="0"/>
              <a:t>Focus sweep</a:t>
            </a:r>
          </a:p>
          <a:p>
            <a:pPr algn="ctr"/>
            <a:r>
              <a:rPr kumimoji="1" lang="en-US" altLang="ja-JP" dirty="0"/>
              <a:t>[</a:t>
            </a:r>
            <a:r>
              <a:rPr kumimoji="1" lang="en-US" altLang="ja-JP" dirty="0" err="1"/>
              <a:t>Hausler</a:t>
            </a:r>
            <a:r>
              <a:rPr kumimoji="1" lang="en-US" altLang="ja-JP" dirty="0"/>
              <a:t> </a:t>
            </a:r>
            <a:r>
              <a:rPr kumimoji="1" lang="en-US" altLang="ja-JP" dirty="0" smtClean="0"/>
              <a:t>1972;</a:t>
            </a:r>
          </a:p>
          <a:p>
            <a:pPr algn="ctr"/>
            <a:r>
              <a:rPr kumimoji="1" lang="en-US" altLang="ja-JP" dirty="0" err="1" smtClean="0"/>
              <a:t>Nagahara</a:t>
            </a:r>
            <a:r>
              <a:rPr kumimoji="1" lang="en-US" altLang="ja-JP" dirty="0" smtClean="0"/>
              <a:t> </a:t>
            </a:r>
            <a:r>
              <a:rPr kumimoji="1" lang="en-US" altLang="ja-JP" dirty="0"/>
              <a:t>et al. 2008]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72087" y="4549428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b="1" dirty="0"/>
              <a:t>Diffusion coding</a:t>
            </a:r>
          </a:p>
          <a:p>
            <a:pPr algn="ctr"/>
            <a:r>
              <a:rPr kumimoji="1" lang="en-US" altLang="ja-JP" dirty="0"/>
              <a:t>[</a:t>
            </a:r>
            <a:r>
              <a:rPr kumimoji="1" lang="en-US" altLang="ja-JP" dirty="0" err="1"/>
              <a:t>Cossairt</a:t>
            </a:r>
            <a:r>
              <a:rPr kumimoji="1" lang="en-US" altLang="ja-JP" dirty="0"/>
              <a:t> et al. 2010]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7" y="819151"/>
            <a:ext cx="2426018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7" y="2952750"/>
            <a:ext cx="2443163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361642" y="2546482"/>
            <a:ext cx="2190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Depth-invariant image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914669" y="4710113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err="1" smtClean="0"/>
              <a:t>Deblurred</a:t>
            </a:r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5638800" y="895350"/>
            <a:ext cx="0" cy="3984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06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1D Motion-Invariant Capture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Invariant to object speed</a:t>
            </a:r>
          </a:p>
          <a:p>
            <a:r>
              <a:rPr kumimoji="1" lang="en-US" altLang="ja-JP" dirty="0"/>
              <a:t>M</a:t>
            </a:r>
            <a:r>
              <a:rPr kumimoji="1" lang="en-US" altLang="ja-JP" dirty="0" smtClean="0"/>
              <a:t>otion direction must be fixed</a:t>
            </a:r>
          </a:p>
          <a:p>
            <a:pPr lvl="1"/>
            <a:r>
              <a:rPr kumimoji="1" lang="en-US" altLang="ja-JP" dirty="0" smtClean="0"/>
              <a:t>Horizontal, for example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5879962" y="965191"/>
            <a:ext cx="988474" cy="741774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Image</a:t>
            </a:r>
          </a:p>
          <a:p>
            <a:pPr algn="ctr"/>
            <a:r>
              <a:rPr kumimoji="1" lang="en-US" altLang="ja-JP" dirty="0" smtClean="0"/>
              <a:t>sensor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7032090" y="1276434"/>
            <a:ext cx="717302" cy="181110"/>
            <a:chOff x="7940010" y="776456"/>
            <a:chExt cx="717302" cy="181110"/>
          </a:xfrm>
        </p:grpSpPr>
        <p:cxnSp>
          <p:nvCxnSpPr>
            <p:cNvPr id="5" name="直線矢印コネクタ 4"/>
            <p:cNvCxnSpPr/>
            <p:nvPr/>
          </p:nvCxnSpPr>
          <p:spPr>
            <a:xfrm>
              <a:off x="7945586" y="776456"/>
              <a:ext cx="644794" cy="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矢印コネクタ 5"/>
            <p:cNvCxnSpPr/>
            <p:nvPr/>
          </p:nvCxnSpPr>
          <p:spPr>
            <a:xfrm>
              <a:off x="7940010" y="957566"/>
              <a:ext cx="64479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円弧 6"/>
            <p:cNvSpPr/>
            <p:nvPr/>
          </p:nvSpPr>
          <p:spPr>
            <a:xfrm>
              <a:off x="8483402" y="780801"/>
              <a:ext cx="173910" cy="173910"/>
            </a:xfrm>
            <a:prstGeom prst="arc">
              <a:avLst>
                <a:gd name="adj1" fmla="val 16200000"/>
                <a:gd name="adj2" fmla="val 5477286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6870562" y="895350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accelerate</a:t>
            </a:r>
            <a:endParaRPr kumimoji="1" lang="ja-JP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2" y="2318275"/>
            <a:ext cx="8153400" cy="212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3426198" y="4442996"/>
            <a:ext cx="2258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Motion-invariant image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64649" y="4426119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err="1" smtClean="0"/>
              <a:t>Deblurred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67532" y="4418121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Normal camera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6019800" y="1733550"/>
            <a:ext cx="18053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/>
              <a:t>[Levin et al. 2008]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69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Computational Cameras for </a:t>
            </a:r>
            <a:r>
              <a:rPr kumimoji="1" lang="en-US" altLang="ja-JP" dirty="0" err="1" smtClean="0"/>
              <a:t>Deblurring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508544"/>
              </p:ext>
            </p:extLst>
          </p:nvPr>
        </p:nvGraphicFramePr>
        <p:xfrm>
          <a:off x="228600" y="819150"/>
          <a:ext cx="8686800" cy="4175760"/>
        </p:xfrm>
        <a:graphic>
          <a:graphicData uri="http://schemas.openxmlformats.org/drawingml/2006/table">
            <a:tbl>
              <a:tblPr firstRow="1" firstCol="1">
                <a:tableStyleId>{F5AB1C69-6EDB-4FF4-983F-18BD219EF322}</a:tableStyleId>
              </a:tblPr>
              <a:tblGrid>
                <a:gridCol w="1872156"/>
                <a:gridCol w="3407322"/>
                <a:gridCol w="3407322"/>
              </a:tblGrid>
              <a:tr h="263267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Defocus </a:t>
                      </a:r>
                      <a:r>
                        <a:rPr kumimoji="1" lang="en-US" altLang="ja-JP" dirty="0" err="1" smtClean="0"/>
                        <a:t>deblurring</a:t>
                      </a:r>
                      <a:endParaRPr kumimoji="1" lang="en-US" altLang="ja-JP" dirty="0" smtClean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Motion </a:t>
                      </a:r>
                      <a:r>
                        <a:rPr kumimoji="1" lang="en-US" altLang="ja-JP" dirty="0" err="1" smtClean="0"/>
                        <a:t>deblurring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448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High frequency preservation</a:t>
                      </a:r>
                    </a:p>
                    <a:p>
                      <a:r>
                        <a:rPr kumimoji="1" lang="en-US" altLang="ja-JP" dirty="0" smtClean="0"/>
                        <a:t>(non-invariant)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Coded aperture</a:t>
                      </a:r>
                    </a:p>
                    <a:p>
                      <a:r>
                        <a:rPr kumimoji="1" lang="en-US" altLang="ja-JP" dirty="0" smtClean="0"/>
                        <a:t>[Levin et al. 2007;</a:t>
                      </a:r>
                    </a:p>
                    <a:p>
                      <a:r>
                        <a:rPr kumimoji="1" lang="en-US" altLang="ja-JP" dirty="0" err="1" smtClean="0"/>
                        <a:t>Veeraraghavan</a:t>
                      </a:r>
                      <a:r>
                        <a:rPr kumimoji="1" lang="en-US" altLang="ja-JP" dirty="0" smtClean="0"/>
                        <a:t> et al. 2007]</a:t>
                      </a:r>
                    </a:p>
                    <a:p>
                      <a:r>
                        <a:rPr kumimoji="1" lang="en-US" altLang="ja-JP" b="1" dirty="0" smtClean="0"/>
                        <a:t>Lattice-focal lens</a:t>
                      </a:r>
                    </a:p>
                    <a:p>
                      <a:r>
                        <a:rPr kumimoji="1" lang="en-US" altLang="ja-JP" dirty="0" smtClean="0"/>
                        <a:t>[Levin</a:t>
                      </a:r>
                      <a:r>
                        <a:rPr kumimoji="1" lang="en-US" altLang="ja-JP" baseline="0" dirty="0" smtClean="0"/>
                        <a:t> et al. 2009]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Coded exposure</a:t>
                      </a:r>
                    </a:p>
                    <a:p>
                      <a:r>
                        <a:rPr kumimoji="1" lang="en-US" altLang="ja-JP" dirty="0" smtClean="0"/>
                        <a:t>[</a:t>
                      </a:r>
                      <a:r>
                        <a:rPr kumimoji="1" lang="en-US" altLang="ja-JP" dirty="0" err="1" smtClean="0"/>
                        <a:t>Raskar</a:t>
                      </a:r>
                      <a:r>
                        <a:rPr kumimoji="1" lang="en-US" altLang="ja-JP" dirty="0" smtClean="0"/>
                        <a:t> et al. 2006]</a:t>
                      </a:r>
                    </a:p>
                    <a:p>
                      <a:r>
                        <a:rPr kumimoji="1" lang="en-US" altLang="ja-JP" b="1" dirty="0" smtClean="0"/>
                        <a:t>Orthogonal parabolic exposures</a:t>
                      </a:r>
                    </a:p>
                    <a:p>
                      <a:r>
                        <a:rPr kumimoji="1" lang="en-US" altLang="ja-JP" dirty="0" smtClean="0"/>
                        <a:t>[Cho et al. 2010]</a:t>
                      </a:r>
                    </a:p>
                    <a:p>
                      <a:r>
                        <a:rPr kumimoji="1" lang="en-US" altLang="ja-JP" b="1" dirty="0" smtClean="0"/>
                        <a:t>Circular sensor motion</a:t>
                      </a:r>
                    </a:p>
                    <a:p>
                      <a:r>
                        <a:rPr kumimoji="1" lang="en-US" altLang="ja-JP" dirty="0" smtClean="0"/>
                        <a:t>[Bando et al. 2011]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4824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Invariant capture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err="1" smtClean="0"/>
                        <a:t>Wavefront</a:t>
                      </a:r>
                      <a:r>
                        <a:rPr kumimoji="1" lang="en-US" altLang="ja-JP" b="1" dirty="0" smtClean="0"/>
                        <a:t> coding</a:t>
                      </a:r>
                    </a:p>
                    <a:p>
                      <a:r>
                        <a:rPr kumimoji="1" lang="en-US" altLang="ja-JP" dirty="0" smtClean="0"/>
                        <a:t>[</a:t>
                      </a:r>
                      <a:r>
                        <a:rPr kumimoji="1" lang="en-US" altLang="ja-JP" dirty="0" err="1" smtClean="0"/>
                        <a:t>Dowski</a:t>
                      </a:r>
                      <a:r>
                        <a:rPr kumimoji="1" lang="en-US" altLang="ja-JP" dirty="0" smtClean="0"/>
                        <a:t> and </a:t>
                      </a:r>
                      <a:r>
                        <a:rPr kumimoji="1" lang="en-US" altLang="ja-JP" dirty="0" err="1" smtClean="0"/>
                        <a:t>Cathey</a:t>
                      </a:r>
                      <a:r>
                        <a:rPr kumimoji="1" lang="en-US" altLang="ja-JP" dirty="0" smtClean="0"/>
                        <a:t> 1995]</a:t>
                      </a:r>
                    </a:p>
                    <a:p>
                      <a:r>
                        <a:rPr kumimoji="1" lang="en-US" altLang="ja-JP" b="1" dirty="0" smtClean="0"/>
                        <a:t>Focus sweep</a:t>
                      </a:r>
                      <a:endParaRPr kumimoji="1" lang="en-US" altLang="ja-JP" b="1" baseline="0" dirty="0" smtClean="0"/>
                    </a:p>
                    <a:p>
                      <a:r>
                        <a:rPr kumimoji="1" lang="en-US" altLang="ja-JP" baseline="0" dirty="0" smtClean="0"/>
                        <a:t>[</a:t>
                      </a:r>
                      <a:r>
                        <a:rPr kumimoji="1" lang="en-US" altLang="ja-JP" baseline="0" dirty="0" err="1" smtClean="0"/>
                        <a:t>Hausler</a:t>
                      </a:r>
                      <a:r>
                        <a:rPr kumimoji="1" lang="en-US" altLang="ja-JP" baseline="0" dirty="0" smtClean="0"/>
                        <a:t> 1972;</a:t>
                      </a:r>
                    </a:p>
                    <a:p>
                      <a:r>
                        <a:rPr kumimoji="1" lang="en-US" altLang="ja-JP" baseline="0" dirty="0" err="1" smtClean="0"/>
                        <a:t>Nagahara</a:t>
                      </a:r>
                      <a:r>
                        <a:rPr kumimoji="1" lang="en-US" altLang="ja-JP" baseline="0" dirty="0" smtClean="0"/>
                        <a:t> et al. 2008]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b="1" dirty="0" smtClean="0"/>
                        <a:t>Diffusion coding</a:t>
                      </a:r>
                    </a:p>
                    <a:p>
                      <a:r>
                        <a:rPr kumimoji="1" lang="en-US" altLang="ja-JP" dirty="0" smtClean="0"/>
                        <a:t>[</a:t>
                      </a:r>
                      <a:r>
                        <a:rPr kumimoji="1" lang="en-US" altLang="ja-JP" dirty="0" err="1" smtClean="0"/>
                        <a:t>Cossairt</a:t>
                      </a:r>
                      <a:r>
                        <a:rPr kumimoji="1" lang="en-US" altLang="ja-JP" dirty="0" smtClean="0"/>
                        <a:t> et al. 2010]</a:t>
                      </a:r>
                    </a:p>
                    <a:p>
                      <a:r>
                        <a:rPr kumimoji="1" lang="en-US" altLang="ja-JP" b="1" dirty="0" smtClean="0"/>
                        <a:t>Spectral</a:t>
                      </a:r>
                      <a:r>
                        <a:rPr kumimoji="1" lang="en-US" altLang="ja-JP" b="1" baseline="0" dirty="0" smtClean="0"/>
                        <a:t> focus sweep</a:t>
                      </a:r>
                    </a:p>
                    <a:p>
                      <a:r>
                        <a:rPr kumimoji="1" lang="en-US" altLang="ja-JP" baseline="0" dirty="0" smtClean="0"/>
                        <a:t>[</a:t>
                      </a:r>
                      <a:r>
                        <a:rPr kumimoji="1" lang="en-US" altLang="ja-JP" baseline="0" dirty="0" err="1" smtClean="0"/>
                        <a:t>Cossairt</a:t>
                      </a:r>
                      <a:r>
                        <a:rPr kumimoji="1" lang="en-US" altLang="ja-JP" baseline="0" dirty="0" smtClean="0"/>
                        <a:t> and </a:t>
                      </a:r>
                      <a:r>
                        <a:rPr kumimoji="1" lang="en-US" altLang="ja-JP" baseline="0" dirty="0" err="1" smtClean="0"/>
                        <a:t>Nayar</a:t>
                      </a:r>
                      <a:r>
                        <a:rPr kumimoji="1" lang="en-US" altLang="ja-JP" baseline="0" dirty="0" smtClean="0"/>
                        <a:t> 2010]</a:t>
                      </a:r>
                      <a:endParaRPr kumimoji="1" lang="en-US" altLang="ja-JP" dirty="0" smtClean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Motion-invariant photography</a:t>
                      </a:r>
                      <a:r>
                        <a:rPr kumimoji="1" lang="en-US" altLang="ja-JP" b="1" baseline="0" dirty="0" smtClean="0"/>
                        <a:t> </a:t>
                      </a:r>
                      <a:r>
                        <a:rPr kumimoji="1" lang="en-US" altLang="ja-JP" dirty="0" smtClean="0"/>
                        <a:t>(for 1D motion)</a:t>
                      </a:r>
                    </a:p>
                    <a:p>
                      <a:r>
                        <a:rPr kumimoji="1" lang="en-US" altLang="ja-JP" dirty="0" smtClean="0"/>
                        <a:t>[Levin et al. 2008]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" name="グループ化 4"/>
          <p:cNvGrpSpPr/>
          <p:nvPr/>
        </p:nvGrpSpPr>
        <p:grpSpPr>
          <a:xfrm>
            <a:off x="2037903" y="3213249"/>
            <a:ext cx="6112296" cy="1789261"/>
            <a:chOff x="2195736" y="4365104"/>
            <a:chExt cx="6112296" cy="1789261"/>
          </a:xfrm>
        </p:grpSpPr>
        <p:sp>
          <p:nvSpPr>
            <p:cNvPr id="6" name="角丸四角形 5"/>
            <p:cNvSpPr/>
            <p:nvPr/>
          </p:nvSpPr>
          <p:spPr>
            <a:xfrm>
              <a:off x="2195736" y="4365104"/>
              <a:ext cx="1584176" cy="28803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コネクタ 6"/>
            <p:cNvCxnSpPr>
              <a:stCxn id="6" idx="3"/>
            </p:cNvCxnSpPr>
            <p:nvPr/>
          </p:nvCxnSpPr>
          <p:spPr>
            <a:xfrm>
              <a:off x="3779912" y="4509120"/>
              <a:ext cx="1368152" cy="43204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角丸四角形 7"/>
            <p:cNvSpPr/>
            <p:nvPr/>
          </p:nvSpPr>
          <p:spPr bwMode="auto">
            <a:xfrm>
              <a:off x="5148064" y="4714205"/>
              <a:ext cx="3159968" cy="1440160"/>
            </a:xfrm>
            <a:prstGeom prst="roundRect">
              <a:avLst/>
            </a:prstGeom>
            <a:solidFill>
              <a:srgbClr val="FF7C8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683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b="1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</a:rPr>
                <a:t>A</a:t>
              </a:r>
              <a:r>
                <a:rPr lang="en-US" altLang="ja-JP" sz="2000" b="1" dirty="0" smtClean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</a:rPr>
                <a:t>lso nearly</a:t>
              </a:r>
              <a:endParaRPr lang="en-US" altLang="ja-JP" sz="2000" b="1" dirty="0">
                <a:solidFill>
                  <a:srgbClr val="FFFFFF"/>
                </a:solidFill>
                <a:latin typeface="Arial" charset="0"/>
                <a:ea typeface="ＭＳ Ｐゴシック" pitchFamily="50" charset="-128"/>
              </a:endParaRPr>
            </a:p>
            <a:p>
              <a:pPr algn="ctr" defTabSz="9683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000" b="1" dirty="0" smtClean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</a:rPr>
                <a:t>2D motion-invariant</a:t>
              </a:r>
              <a:endParaRPr kumimoji="0" lang="en-US" altLang="ja-JP" sz="2000" b="1" dirty="0">
                <a:solidFill>
                  <a:srgbClr val="FFFFFF"/>
                </a:solidFill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9" name="角丸四角形 8"/>
          <p:cNvSpPr/>
          <p:nvPr/>
        </p:nvSpPr>
        <p:spPr bwMode="auto">
          <a:xfrm>
            <a:off x="467544" y="1223185"/>
            <a:ext cx="8244916" cy="685800"/>
          </a:xfrm>
          <a:prstGeom prst="roundRect">
            <a:avLst/>
          </a:prstGeom>
          <a:solidFill>
            <a:srgbClr val="3366FF"/>
          </a:soli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</a:rPr>
              <a:t>No joint defocus and motion </a:t>
            </a:r>
            <a:r>
              <a:rPr kumimoji="0" lang="en-US" altLang="ja-JP" sz="2000" b="1" dirty="0" err="1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</a:rPr>
              <a:t>deblurring</a:t>
            </a:r>
            <a:endParaRPr kumimoji="0" lang="en-US" altLang="ja-JP" sz="2000" b="1" dirty="0">
              <a:solidFill>
                <a:srgbClr val="FFFFFF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457200" y="1962150"/>
            <a:ext cx="8244916" cy="685800"/>
          </a:xfrm>
          <a:prstGeom prst="roundRect">
            <a:avLst/>
          </a:prstGeom>
          <a:solidFill>
            <a:srgbClr val="3366FF"/>
          </a:soli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</a:rPr>
              <a:t>No 2D motion-invariant capture</a:t>
            </a:r>
            <a:endParaRPr kumimoji="0" lang="en-US" altLang="ja-JP" sz="2000" b="1" dirty="0">
              <a:solidFill>
                <a:srgbClr val="FFFFFF"/>
              </a:solidFill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708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Related Work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Intuitions</a:t>
            </a:r>
          </a:p>
          <a:p>
            <a:r>
              <a:rPr lang="en-US" dirty="0" smtClean="0"/>
              <a:t>Analysis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53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Depth-Invariance for Static Point</a:t>
            </a:r>
            <a:endParaRPr kumimoji="1"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4608004" y="1428781"/>
            <a:ext cx="324036" cy="1728192"/>
          </a:xfrm>
          <a:prstGeom prst="ellipse">
            <a:avLst/>
          </a:prstGeom>
          <a:solidFill>
            <a:srgbClr val="66CCFF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5652120" y="1428781"/>
            <a:ext cx="1368153" cy="1728192"/>
            <a:chOff x="5652120" y="1732280"/>
            <a:chExt cx="1368153" cy="1728192"/>
          </a:xfrm>
        </p:grpSpPr>
        <p:sp>
          <p:nvSpPr>
            <p:cNvPr id="7" name="正方形/長方形 6"/>
            <p:cNvSpPr/>
            <p:nvPr/>
          </p:nvSpPr>
          <p:spPr>
            <a:xfrm>
              <a:off x="5652120" y="1732280"/>
              <a:ext cx="1368153" cy="1728192"/>
            </a:xfrm>
            <a:prstGeom prst="rect">
              <a:avLst/>
            </a:prstGeom>
            <a:gradFill flip="none" rotWithShape="1">
              <a:gsLst>
                <a:gs pos="0">
                  <a:srgbClr val="66FF33"/>
                </a:gs>
                <a:gs pos="49600">
                  <a:srgbClr val="99FF66"/>
                </a:gs>
                <a:gs pos="100000">
                  <a:srgbClr val="99FF66"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矢印 7"/>
            <p:cNvSpPr/>
            <p:nvPr/>
          </p:nvSpPr>
          <p:spPr>
            <a:xfrm flipH="1">
              <a:off x="6516216" y="1913675"/>
              <a:ext cx="504056" cy="4480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1331641" y="1140749"/>
            <a:ext cx="1728192" cy="2160240"/>
            <a:chOff x="1331641" y="1444248"/>
            <a:chExt cx="1728192" cy="2160240"/>
          </a:xfrm>
        </p:grpSpPr>
        <p:sp>
          <p:nvSpPr>
            <p:cNvPr id="10" name="正方形/長方形 9"/>
            <p:cNvSpPr/>
            <p:nvPr/>
          </p:nvSpPr>
          <p:spPr>
            <a:xfrm>
              <a:off x="1331641" y="1444248"/>
              <a:ext cx="1728192" cy="2160240"/>
            </a:xfrm>
            <a:prstGeom prst="rect">
              <a:avLst/>
            </a:prstGeom>
            <a:gradFill flip="none" rotWithShape="1">
              <a:gsLst>
                <a:gs pos="0">
                  <a:srgbClr val="66FF33"/>
                </a:gs>
                <a:gs pos="49600">
                  <a:srgbClr val="99FF66"/>
                </a:gs>
                <a:gs pos="100000">
                  <a:srgbClr val="99FF66"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右矢印 10"/>
            <p:cNvSpPr/>
            <p:nvPr/>
          </p:nvSpPr>
          <p:spPr>
            <a:xfrm flipH="1">
              <a:off x="2555777" y="2760426"/>
              <a:ext cx="504056" cy="4480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2" name="直線コネクタ 11"/>
          <p:cNvCxnSpPr/>
          <p:nvPr/>
        </p:nvCxnSpPr>
        <p:spPr>
          <a:xfrm>
            <a:off x="1115616" y="2292877"/>
            <a:ext cx="633670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2195736" y="1716813"/>
            <a:ext cx="4824536" cy="108012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572000" y="1139081"/>
            <a:ext cx="0" cy="383847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572000" y="3053493"/>
            <a:ext cx="0" cy="360040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6570347" y="996733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Sensor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52892" y="742950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Aperture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202109" y="742950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Plane of focus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54707" y="1500789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Scene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</a:rPr>
              <a:t>point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3059832" y="1140749"/>
            <a:ext cx="0" cy="2232248"/>
          </a:xfrm>
          <a:prstGeom prst="line">
            <a:avLst/>
          </a:prstGeom>
          <a:ln w="57150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フリーフォーム 20"/>
          <p:cNvSpPr/>
          <p:nvPr/>
        </p:nvSpPr>
        <p:spPr>
          <a:xfrm>
            <a:off x="2188840" y="1572797"/>
            <a:ext cx="4839286" cy="1477108"/>
          </a:xfrm>
          <a:custGeom>
            <a:avLst/>
            <a:gdLst>
              <a:gd name="connsiteX0" fmla="*/ 0 w 4839286"/>
              <a:gd name="connsiteY0" fmla="*/ 140677 h 1477108"/>
              <a:gd name="connsiteX1" fmla="*/ 2616591 w 4839286"/>
              <a:gd name="connsiteY1" fmla="*/ 0 h 1477108"/>
              <a:gd name="connsiteX2" fmla="*/ 4839286 w 4839286"/>
              <a:gd name="connsiteY2" fmla="*/ 1477108 h 1477108"/>
              <a:gd name="connsiteX0" fmla="*/ 0 w 4839286"/>
              <a:gd name="connsiteY0" fmla="*/ 140677 h 1477108"/>
              <a:gd name="connsiteX1" fmla="*/ 2602523 w 4839286"/>
              <a:gd name="connsiteY1" fmla="*/ 0 h 1477108"/>
              <a:gd name="connsiteX2" fmla="*/ 4839286 w 4839286"/>
              <a:gd name="connsiteY2" fmla="*/ 1477108 h 147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9286" h="1477108">
                <a:moveTo>
                  <a:pt x="0" y="140677"/>
                </a:moveTo>
                <a:lnTo>
                  <a:pt x="2602523" y="0"/>
                </a:lnTo>
                <a:lnTo>
                  <a:pt x="4839286" y="1477108"/>
                </a:lnTo>
              </a:path>
            </a:pathLst>
          </a:cu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/>
          <p:cNvSpPr/>
          <p:nvPr/>
        </p:nvSpPr>
        <p:spPr>
          <a:xfrm>
            <a:off x="2202908" y="1716813"/>
            <a:ext cx="4811150" cy="1294228"/>
          </a:xfrm>
          <a:custGeom>
            <a:avLst/>
            <a:gdLst>
              <a:gd name="connsiteX0" fmla="*/ 0 w 4811150"/>
              <a:gd name="connsiteY0" fmla="*/ 0 h 1294228"/>
              <a:gd name="connsiteX1" fmla="*/ 2574387 w 4811150"/>
              <a:gd name="connsiteY1" fmla="*/ 1294228 h 1294228"/>
              <a:gd name="connsiteX2" fmla="*/ 4811150 w 4811150"/>
              <a:gd name="connsiteY2" fmla="*/ 787791 h 129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1150" h="1294228">
                <a:moveTo>
                  <a:pt x="0" y="0"/>
                </a:moveTo>
                <a:lnTo>
                  <a:pt x="2574387" y="1294228"/>
                </a:lnTo>
                <a:lnTo>
                  <a:pt x="4811150" y="787791"/>
                </a:lnTo>
              </a:path>
            </a:pathLst>
          </a:cu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コネクタ 22"/>
          <p:cNvCxnSpPr/>
          <p:nvPr/>
        </p:nvCxnSpPr>
        <p:spPr>
          <a:xfrm>
            <a:off x="7020272" y="1428781"/>
            <a:ext cx="0" cy="1728192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/楕円 23"/>
          <p:cNvSpPr/>
          <p:nvPr/>
        </p:nvSpPr>
        <p:spPr>
          <a:xfrm>
            <a:off x="2123728" y="1644805"/>
            <a:ext cx="144016" cy="144016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33554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33554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633554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33554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633554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33554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33554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152400" y="4686240"/>
            <a:ext cx="7147520" cy="400110"/>
            <a:chOff x="152400" y="4686240"/>
            <a:chExt cx="7147520" cy="400110"/>
          </a:xfrm>
        </p:grpSpPr>
        <p:cxnSp>
          <p:nvCxnSpPr>
            <p:cNvPr id="33" name="直線矢印コネクタ 32"/>
            <p:cNvCxnSpPr/>
            <p:nvPr/>
          </p:nvCxnSpPr>
          <p:spPr bwMode="auto">
            <a:xfrm>
              <a:off x="152400" y="4713674"/>
              <a:ext cx="714752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4" name="テキスト ボックス 33"/>
            <p:cNvSpPr txBox="1"/>
            <p:nvPr/>
          </p:nvSpPr>
          <p:spPr>
            <a:xfrm>
              <a:off x="3292755" y="4686240"/>
              <a:ext cx="7458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0000"/>
                  </a:solidFill>
                </a:rPr>
                <a:t>Time</a:t>
              </a:r>
              <a:endParaRPr kumimoji="1" lang="ja-JP" alt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7299920" y="3312484"/>
            <a:ext cx="1572618" cy="1268808"/>
            <a:chOff x="7299920" y="3312484"/>
            <a:chExt cx="1572618" cy="1268808"/>
          </a:xfrm>
        </p:grpSpPr>
        <p:pic>
          <p:nvPicPr>
            <p:cNvPr id="36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3633554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右矢印 1"/>
            <p:cNvSpPr/>
            <p:nvPr/>
          </p:nvSpPr>
          <p:spPr>
            <a:xfrm>
              <a:off x="7299920" y="3840723"/>
              <a:ext cx="472480" cy="533400"/>
            </a:xfrm>
            <a:prstGeom prst="rightArrow">
              <a:avLst>
                <a:gd name="adj1" fmla="val 50000"/>
                <a:gd name="adj2" fmla="val 5279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7304567" y="3312484"/>
              <a:ext cx="4283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 dirty="0" smtClean="0">
                  <a:sym typeface="Symbol"/>
                </a:rPr>
                <a:t></a:t>
              </a:r>
              <a:endParaRPr kumimoji="1" lang="ja-JP" alt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6192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025 -7.40741E-7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-7.40741E-7 L -0.05 -7.40741E-7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-7.40741E-7 L -0.06667 -7.40741E-7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-7.40741E-7 L -0.08334 -7.40741E-7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4 4.44444E-6 L -0.10834 4.44444E-6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33 9.87654E-7 L -0.13333 9.87654E-7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Depth-Invariance for Static Point</a:t>
            </a:r>
            <a:endParaRPr kumimoji="1"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4608004" y="1428781"/>
            <a:ext cx="324036" cy="1728192"/>
          </a:xfrm>
          <a:prstGeom prst="ellipse">
            <a:avLst/>
          </a:prstGeom>
          <a:solidFill>
            <a:srgbClr val="66CCFF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5652120" y="1428781"/>
            <a:ext cx="1368153" cy="1728192"/>
            <a:chOff x="5652120" y="1732280"/>
            <a:chExt cx="1368153" cy="1728192"/>
          </a:xfrm>
        </p:grpSpPr>
        <p:sp>
          <p:nvSpPr>
            <p:cNvPr id="7" name="正方形/長方形 6"/>
            <p:cNvSpPr/>
            <p:nvPr/>
          </p:nvSpPr>
          <p:spPr>
            <a:xfrm>
              <a:off x="5652120" y="1732280"/>
              <a:ext cx="1368153" cy="1728192"/>
            </a:xfrm>
            <a:prstGeom prst="rect">
              <a:avLst/>
            </a:prstGeom>
            <a:gradFill flip="none" rotWithShape="1">
              <a:gsLst>
                <a:gs pos="0">
                  <a:srgbClr val="66FF33"/>
                </a:gs>
                <a:gs pos="49600">
                  <a:srgbClr val="99FF66"/>
                </a:gs>
                <a:gs pos="100000">
                  <a:srgbClr val="99FF66"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矢印 7"/>
            <p:cNvSpPr/>
            <p:nvPr/>
          </p:nvSpPr>
          <p:spPr>
            <a:xfrm flipH="1">
              <a:off x="6516216" y="1913675"/>
              <a:ext cx="504056" cy="4480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1331641" y="1140749"/>
            <a:ext cx="1728192" cy="2160240"/>
            <a:chOff x="1331641" y="1444248"/>
            <a:chExt cx="1728192" cy="2160240"/>
          </a:xfrm>
        </p:grpSpPr>
        <p:sp>
          <p:nvSpPr>
            <p:cNvPr id="10" name="正方形/長方形 9"/>
            <p:cNvSpPr/>
            <p:nvPr/>
          </p:nvSpPr>
          <p:spPr>
            <a:xfrm>
              <a:off x="1331641" y="1444248"/>
              <a:ext cx="1728192" cy="2160240"/>
            </a:xfrm>
            <a:prstGeom prst="rect">
              <a:avLst/>
            </a:prstGeom>
            <a:gradFill flip="none" rotWithShape="1">
              <a:gsLst>
                <a:gs pos="0">
                  <a:srgbClr val="66FF33"/>
                </a:gs>
                <a:gs pos="49600">
                  <a:srgbClr val="99FF66"/>
                </a:gs>
                <a:gs pos="100000">
                  <a:srgbClr val="99FF66"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右矢印 10"/>
            <p:cNvSpPr/>
            <p:nvPr/>
          </p:nvSpPr>
          <p:spPr>
            <a:xfrm flipH="1">
              <a:off x="2555777" y="2760426"/>
              <a:ext cx="504056" cy="4480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2" name="直線コネクタ 11"/>
          <p:cNvCxnSpPr/>
          <p:nvPr/>
        </p:nvCxnSpPr>
        <p:spPr>
          <a:xfrm>
            <a:off x="1115616" y="2292877"/>
            <a:ext cx="633670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2195736" y="1716813"/>
            <a:ext cx="4824536" cy="108012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572000" y="1139081"/>
            <a:ext cx="0" cy="383847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572000" y="3053493"/>
            <a:ext cx="0" cy="360040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6570347" y="996733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Sensor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52892" y="742950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Aperture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202109" y="742950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Plane of focus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54707" y="1500789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Scene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</a:rPr>
              <a:t>point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3059832" y="1140749"/>
            <a:ext cx="0" cy="2232248"/>
          </a:xfrm>
          <a:prstGeom prst="line">
            <a:avLst/>
          </a:prstGeom>
          <a:ln w="57150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フリーフォーム 20"/>
          <p:cNvSpPr/>
          <p:nvPr/>
        </p:nvSpPr>
        <p:spPr>
          <a:xfrm>
            <a:off x="2188840" y="1572797"/>
            <a:ext cx="4839286" cy="1477108"/>
          </a:xfrm>
          <a:custGeom>
            <a:avLst/>
            <a:gdLst>
              <a:gd name="connsiteX0" fmla="*/ 0 w 4839286"/>
              <a:gd name="connsiteY0" fmla="*/ 140677 h 1477108"/>
              <a:gd name="connsiteX1" fmla="*/ 2616591 w 4839286"/>
              <a:gd name="connsiteY1" fmla="*/ 0 h 1477108"/>
              <a:gd name="connsiteX2" fmla="*/ 4839286 w 4839286"/>
              <a:gd name="connsiteY2" fmla="*/ 1477108 h 1477108"/>
              <a:gd name="connsiteX0" fmla="*/ 0 w 4839286"/>
              <a:gd name="connsiteY0" fmla="*/ 140677 h 1477108"/>
              <a:gd name="connsiteX1" fmla="*/ 2602523 w 4839286"/>
              <a:gd name="connsiteY1" fmla="*/ 0 h 1477108"/>
              <a:gd name="connsiteX2" fmla="*/ 4839286 w 4839286"/>
              <a:gd name="connsiteY2" fmla="*/ 1477108 h 147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9286" h="1477108">
                <a:moveTo>
                  <a:pt x="0" y="140677"/>
                </a:moveTo>
                <a:lnTo>
                  <a:pt x="2602523" y="0"/>
                </a:lnTo>
                <a:lnTo>
                  <a:pt x="4839286" y="1477108"/>
                </a:lnTo>
              </a:path>
            </a:pathLst>
          </a:cu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/>
          <p:cNvSpPr/>
          <p:nvPr/>
        </p:nvSpPr>
        <p:spPr>
          <a:xfrm>
            <a:off x="2202908" y="1716813"/>
            <a:ext cx="4811150" cy="1294228"/>
          </a:xfrm>
          <a:custGeom>
            <a:avLst/>
            <a:gdLst>
              <a:gd name="connsiteX0" fmla="*/ 0 w 4811150"/>
              <a:gd name="connsiteY0" fmla="*/ 0 h 1294228"/>
              <a:gd name="connsiteX1" fmla="*/ 2574387 w 4811150"/>
              <a:gd name="connsiteY1" fmla="*/ 1294228 h 1294228"/>
              <a:gd name="connsiteX2" fmla="*/ 4811150 w 4811150"/>
              <a:gd name="connsiteY2" fmla="*/ 787791 h 129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1150" h="1294228">
                <a:moveTo>
                  <a:pt x="0" y="0"/>
                </a:moveTo>
                <a:lnTo>
                  <a:pt x="2574387" y="1294228"/>
                </a:lnTo>
                <a:lnTo>
                  <a:pt x="4811150" y="787791"/>
                </a:lnTo>
              </a:path>
            </a:pathLst>
          </a:cu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コネクタ 22"/>
          <p:cNvCxnSpPr/>
          <p:nvPr/>
        </p:nvCxnSpPr>
        <p:spPr>
          <a:xfrm>
            <a:off x="7020272" y="1428781"/>
            <a:ext cx="0" cy="1728192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/楕円 23"/>
          <p:cNvSpPr/>
          <p:nvPr/>
        </p:nvSpPr>
        <p:spPr>
          <a:xfrm>
            <a:off x="2123728" y="1644805"/>
            <a:ext cx="144016" cy="144016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33554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33554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633554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33554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633554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33554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33554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152400" y="4686240"/>
            <a:ext cx="7147520" cy="400110"/>
            <a:chOff x="152400" y="4686240"/>
            <a:chExt cx="7147520" cy="400110"/>
          </a:xfrm>
        </p:grpSpPr>
        <p:cxnSp>
          <p:nvCxnSpPr>
            <p:cNvPr id="33" name="直線矢印コネクタ 32"/>
            <p:cNvCxnSpPr/>
            <p:nvPr/>
          </p:nvCxnSpPr>
          <p:spPr bwMode="auto">
            <a:xfrm>
              <a:off x="152400" y="4713674"/>
              <a:ext cx="714752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4" name="テキスト ボックス 33"/>
            <p:cNvSpPr txBox="1"/>
            <p:nvPr/>
          </p:nvSpPr>
          <p:spPr>
            <a:xfrm>
              <a:off x="3292755" y="4686240"/>
              <a:ext cx="7458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0000"/>
                  </a:solidFill>
                </a:rPr>
                <a:t>Time</a:t>
              </a:r>
              <a:endParaRPr kumimoji="1" lang="ja-JP" alt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7299920" y="3633554"/>
            <a:ext cx="1572618" cy="947738"/>
            <a:chOff x="7299920" y="3633554"/>
            <a:chExt cx="1572618" cy="947738"/>
          </a:xfrm>
        </p:grpSpPr>
        <p:pic>
          <p:nvPicPr>
            <p:cNvPr id="36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3633554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右矢印 1"/>
            <p:cNvSpPr/>
            <p:nvPr/>
          </p:nvSpPr>
          <p:spPr>
            <a:xfrm>
              <a:off x="7299920" y="3840723"/>
              <a:ext cx="472480" cy="533400"/>
            </a:xfrm>
            <a:prstGeom prst="rightArrow">
              <a:avLst>
                <a:gd name="adj1" fmla="val 50000"/>
                <a:gd name="adj2" fmla="val 5279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7304567" y="3312484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sym typeface="Symbol"/>
              </a:rPr>
              <a:t>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2077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38550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38550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638550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38550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638550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38550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38550"/>
            <a:ext cx="947738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Depth-Invariance for Static Point</a:t>
            </a:r>
            <a:endParaRPr kumimoji="1"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4608004" y="1428781"/>
            <a:ext cx="324036" cy="1728192"/>
          </a:xfrm>
          <a:prstGeom prst="ellipse">
            <a:avLst/>
          </a:prstGeom>
          <a:solidFill>
            <a:srgbClr val="66CCFF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5652120" y="1428781"/>
            <a:ext cx="1368153" cy="1728192"/>
            <a:chOff x="5652120" y="1732280"/>
            <a:chExt cx="1368153" cy="1728192"/>
          </a:xfrm>
        </p:grpSpPr>
        <p:sp>
          <p:nvSpPr>
            <p:cNvPr id="7" name="正方形/長方形 6"/>
            <p:cNvSpPr/>
            <p:nvPr/>
          </p:nvSpPr>
          <p:spPr>
            <a:xfrm>
              <a:off x="5652120" y="1732280"/>
              <a:ext cx="1368153" cy="1728192"/>
            </a:xfrm>
            <a:prstGeom prst="rect">
              <a:avLst/>
            </a:prstGeom>
            <a:gradFill flip="none" rotWithShape="1">
              <a:gsLst>
                <a:gs pos="0">
                  <a:srgbClr val="66FF33"/>
                </a:gs>
                <a:gs pos="49600">
                  <a:srgbClr val="99FF66"/>
                </a:gs>
                <a:gs pos="100000">
                  <a:srgbClr val="99FF66"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矢印 7"/>
            <p:cNvSpPr/>
            <p:nvPr/>
          </p:nvSpPr>
          <p:spPr>
            <a:xfrm flipH="1">
              <a:off x="6516216" y="1913675"/>
              <a:ext cx="504056" cy="4480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1331641" y="1140749"/>
            <a:ext cx="1728192" cy="2160240"/>
            <a:chOff x="1331641" y="1444248"/>
            <a:chExt cx="1728192" cy="2160240"/>
          </a:xfrm>
        </p:grpSpPr>
        <p:sp>
          <p:nvSpPr>
            <p:cNvPr id="10" name="正方形/長方形 9"/>
            <p:cNvSpPr/>
            <p:nvPr/>
          </p:nvSpPr>
          <p:spPr>
            <a:xfrm>
              <a:off x="1331641" y="1444248"/>
              <a:ext cx="1728192" cy="2160240"/>
            </a:xfrm>
            <a:prstGeom prst="rect">
              <a:avLst/>
            </a:prstGeom>
            <a:gradFill flip="none" rotWithShape="1">
              <a:gsLst>
                <a:gs pos="0">
                  <a:srgbClr val="66FF33"/>
                </a:gs>
                <a:gs pos="49600">
                  <a:srgbClr val="99FF66"/>
                </a:gs>
                <a:gs pos="100000">
                  <a:srgbClr val="99FF66"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右矢印 10"/>
            <p:cNvSpPr/>
            <p:nvPr/>
          </p:nvSpPr>
          <p:spPr>
            <a:xfrm flipH="1">
              <a:off x="2555777" y="2760426"/>
              <a:ext cx="504056" cy="4480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2" name="直線コネクタ 11"/>
          <p:cNvCxnSpPr/>
          <p:nvPr/>
        </p:nvCxnSpPr>
        <p:spPr>
          <a:xfrm>
            <a:off x="1115616" y="2292877"/>
            <a:ext cx="633670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>
            <a:stCxn id="24" idx="2"/>
          </p:cNvCxnSpPr>
          <p:nvPr/>
        </p:nvCxnSpPr>
        <p:spPr>
          <a:xfrm>
            <a:off x="1905000" y="1716813"/>
            <a:ext cx="5112488" cy="101575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572000" y="1139081"/>
            <a:ext cx="0" cy="383847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572000" y="3053493"/>
            <a:ext cx="0" cy="360040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6570347" y="996733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Sensor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52892" y="742950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Aperture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202109" y="742950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Plane of focus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90600" y="1500789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Scene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</a:rPr>
              <a:t>point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3059832" y="1140749"/>
            <a:ext cx="0" cy="2232248"/>
          </a:xfrm>
          <a:prstGeom prst="line">
            <a:avLst/>
          </a:prstGeom>
          <a:ln w="57150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フリーフォーム 20"/>
          <p:cNvSpPr/>
          <p:nvPr/>
        </p:nvSpPr>
        <p:spPr>
          <a:xfrm>
            <a:off x="2049016" y="1572797"/>
            <a:ext cx="4979110" cy="1519638"/>
          </a:xfrm>
          <a:custGeom>
            <a:avLst/>
            <a:gdLst>
              <a:gd name="connsiteX0" fmla="*/ 0 w 4839286"/>
              <a:gd name="connsiteY0" fmla="*/ 140677 h 1477108"/>
              <a:gd name="connsiteX1" fmla="*/ 2616591 w 4839286"/>
              <a:gd name="connsiteY1" fmla="*/ 0 h 1477108"/>
              <a:gd name="connsiteX2" fmla="*/ 4839286 w 4839286"/>
              <a:gd name="connsiteY2" fmla="*/ 1477108 h 1477108"/>
              <a:gd name="connsiteX0" fmla="*/ 0 w 4839286"/>
              <a:gd name="connsiteY0" fmla="*/ 140677 h 1477108"/>
              <a:gd name="connsiteX1" fmla="*/ 2602523 w 4839286"/>
              <a:gd name="connsiteY1" fmla="*/ 0 h 1477108"/>
              <a:gd name="connsiteX2" fmla="*/ 4839286 w 4839286"/>
              <a:gd name="connsiteY2" fmla="*/ 1477108 h 1477108"/>
              <a:gd name="connsiteX0" fmla="*/ 0 w 4839286"/>
              <a:gd name="connsiteY0" fmla="*/ 140677 h 1477108"/>
              <a:gd name="connsiteX1" fmla="*/ 2654193 w 4839286"/>
              <a:gd name="connsiteY1" fmla="*/ 0 h 1477108"/>
              <a:gd name="connsiteX2" fmla="*/ 4839286 w 4839286"/>
              <a:gd name="connsiteY2" fmla="*/ 1477108 h 1477108"/>
              <a:gd name="connsiteX0" fmla="*/ 0 w 4839286"/>
              <a:gd name="connsiteY0" fmla="*/ 140677 h 1519638"/>
              <a:gd name="connsiteX1" fmla="*/ 2654193 w 4839286"/>
              <a:gd name="connsiteY1" fmla="*/ 0 h 1519638"/>
              <a:gd name="connsiteX2" fmla="*/ 4839286 w 4839286"/>
              <a:gd name="connsiteY2" fmla="*/ 1519638 h 1519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9286" h="1519638">
                <a:moveTo>
                  <a:pt x="0" y="140677"/>
                </a:moveTo>
                <a:lnTo>
                  <a:pt x="2654193" y="0"/>
                </a:lnTo>
                <a:cubicBezTo>
                  <a:pt x="3399781" y="492369"/>
                  <a:pt x="4093698" y="1027269"/>
                  <a:pt x="4839286" y="1519638"/>
                </a:cubicBezTo>
              </a:path>
            </a:pathLst>
          </a:cu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/>
          <p:cNvSpPr/>
          <p:nvPr/>
        </p:nvSpPr>
        <p:spPr>
          <a:xfrm>
            <a:off x="1977008" y="1716813"/>
            <a:ext cx="5037050" cy="1294228"/>
          </a:xfrm>
          <a:custGeom>
            <a:avLst/>
            <a:gdLst>
              <a:gd name="connsiteX0" fmla="*/ 0 w 4811150"/>
              <a:gd name="connsiteY0" fmla="*/ 0 h 1294228"/>
              <a:gd name="connsiteX1" fmla="*/ 2574387 w 4811150"/>
              <a:gd name="connsiteY1" fmla="*/ 1294228 h 1294228"/>
              <a:gd name="connsiteX2" fmla="*/ 4811150 w 4811150"/>
              <a:gd name="connsiteY2" fmla="*/ 787791 h 1294228"/>
              <a:gd name="connsiteX0" fmla="*/ 0 w 4811150"/>
              <a:gd name="connsiteY0" fmla="*/ 0 h 1294228"/>
              <a:gd name="connsiteX1" fmla="*/ 2665788 w 4811150"/>
              <a:gd name="connsiteY1" fmla="*/ 1294228 h 1294228"/>
              <a:gd name="connsiteX2" fmla="*/ 4811150 w 4811150"/>
              <a:gd name="connsiteY2" fmla="*/ 787791 h 1294228"/>
              <a:gd name="connsiteX0" fmla="*/ 0 w 4811150"/>
              <a:gd name="connsiteY0" fmla="*/ 0 h 1294228"/>
              <a:gd name="connsiteX1" fmla="*/ 2665788 w 4811150"/>
              <a:gd name="connsiteY1" fmla="*/ 1294228 h 1294228"/>
              <a:gd name="connsiteX2" fmla="*/ 4811150 w 4811150"/>
              <a:gd name="connsiteY2" fmla="*/ 702730 h 1294228"/>
              <a:gd name="connsiteX0" fmla="*/ 0 w 4811150"/>
              <a:gd name="connsiteY0" fmla="*/ 0 h 1294228"/>
              <a:gd name="connsiteX1" fmla="*/ 2665788 w 4811150"/>
              <a:gd name="connsiteY1" fmla="*/ 1294228 h 1294228"/>
              <a:gd name="connsiteX2" fmla="*/ 4811150 w 4811150"/>
              <a:gd name="connsiteY2" fmla="*/ 670832 h 129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1150" h="1294228">
                <a:moveTo>
                  <a:pt x="0" y="0"/>
                </a:moveTo>
                <a:lnTo>
                  <a:pt x="2665788" y="1294228"/>
                </a:lnTo>
                <a:lnTo>
                  <a:pt x="4811150" y="670832"/>
                </a:lnTo>
              </a:path>
            </a:pathLst>
          </a:cu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コネクタ 22"/>
          <p:cNvCxnSpPr/>
          <p:nvPr/>
        </p:nvCxnSpPr>
        <p:spPr>
          <a:xfrm>
            <a:off x="7020272" y="1428781"/>
            <a:ext cx="0" cy="1728192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/楕円 23"/>
          <p:cNvSpPr/>
          <p:nvPr/>
        </p:nvSpPr>
        <p:spPr>
          <a:xfrm>
            <a:off x="1905000" y="1644805"/>
            <a:ext cx="144016" cy="144016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152400" y="4686240"/>
            <a:ext cx="7147520" cy="400110"/>
            <a:chOff x="152400" y="4686240"/>
            <a:chExt cx="7147520" cy="400110"/>
          </a:xfrm>
        </p:grpSpPr>
        <p:cxnSp>
          <p:nvCxnSpPr>
            <p:cNvPr id="33" name="直線矢印コネクタ 32"/>
            <p:cNvCxnSpPr/>
            <p:nvPr/>
          </p:nvCxnSpPr>
          <p:spPr bwMode="auto">
            <a:xfrm>
              <a:off x="152400" y="4713674"/>
              <a:ext cx="714752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4" name="テキスト ボックス 33"/>
            <p:cNvSpPr txBox="1"/>
            <p:nvPr/>
          </p:nvSpPr>
          <p:spPr>
            <a:xfrm>
              <a:off x="3292755" y="4686240"/>
              <a:ext cx="7458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0000"/>
                  </a:solidFill>
                </a:rPr>
                <a:t>Time</a:t>
              </a:r>
              <a:endParaRPr kumimoji="1" lang="ja-JP" alt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228600" y="3633554"/>
            <a:ext cx="6891338" cy="947738"/>
            <a:chOff x="228600" y="3633554"/>
            <a:chExt cx="6891338" cy="947738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633554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3633554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3633554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3633554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633554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3633554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633554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円/楕円 41"/>
            <p:cNvSpPr/>
            <p:nvPr/>
          </p:nvSpPr>
          <p:spPr>
            <a:xfrm>
              <a:off x="327835" y="3736016"/>
              <a:ext cx="762000" cy="762000"/>
            </a:xfrm>
            <a:prstGeom prst="ellipse">
              <a:avLst/>
            </a:prstGeom>
            <a:solidFill>
              <a:srgbClr val="1C1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2" name="角丸四角形 31"/>
          <p:cNvSpPr/>
          <p:nvPr/>
        </p:nvSpPr>
        <p:spPr>
          <a:xfrm>
            <a:off x="4148138" y="3594249"/>
            <a:ext cx="1033462" cy="10189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角丸四角形 45"/>
          <p:cNvSpPr/>
          <p:nvPr/>
        </p:nvSpPr>
        <p:spPr>
          <a:xfrm>
            <a:off x="184299" y="3594249"/>
            <a:ext cx="1033462" cy="10189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8" name="グループ化 47"/>
          <p:cNvGrpSpPr/>
          <p:nvPr/>
        </p:nvGrpSpPr>
        <p:grpSpPr>
          <a:xfrm>
            <a:off x="7299920" y="3312484"/>
            <a:ext cx="1572618" cy="1268808"/>
            <a:chOff x="7299920" y="3312484"/>
            <a:chExt cx="1572618" cy="1268808"/>
          </a:xfrm>
        </p:grpSpPr>
        <p:pic>
          <p:nvPicPr>
            <p:cNvPr id="36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3633554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右矢印 1"/>
            <p:cNvSpPr/>
            <p:nvPr/>
          </p:nvSpPr>
          <p:spPr>
            <a:xfrm>
              <a:off x="7299920" y="3840723"/>
              <a:ext cx="472480" cy="533400"/>
            </a:xfrm>
            <a:prstGeom prst="rightArrow">
              <a:avLst>
                <a:gd name="adj1" fmla="val 50000"/>
                <a:gd name="adj2" fmla="val 5279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7304567" y="3312484"/>
              <a:ext cx="4283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 dirty="0" smtClean="0">
                  <a:sym typeface="Symbol"/>
                </a:rPr>
                <a:t></a:t>
              </a:r>
              <a:endParaRPr kumimoji="1" lang="ja-JP" alt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232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Motion-Invariance for Moving Point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5652120" y="1425198"/>
            <a:ext cx="1368153" cy="1728192"/>
          </a:xfrm>
          <a:prstGeom prst="rect">
            <a:avLst/>
          </a:prstGeom>
          <a:gradFill flip="none" rotWithShape="1">
            <a:gsLst>
              <a:gs pos="0">
                <a:srgbClr val="66FF33"/>
              </a:gs>
              <a:gs pos="49600">
                <a:srgbClr val="99FF66"/>
              </a:gs>
              <a:gs pos="100000">
                <a:srgbClr val="99FF66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4608004" y="1425198"/>
            <a:ext cx="324036" cy="1728192"/>
          </a:xfrm>
          <a:prstGeom prst="ellipse">
            <a:avLst/>
          </a:prstGeom>
          <a:solidFill>
            <a:srgbClr val="66CCFF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コネクタ 4"/>
          <p:cNvCxnSpPr/>
          <p:nvPr/>
        </p:nvCxnSpPr>
        <p:spPr>
          <a:xfrm>
            <a:off x="1115616" y="2289294"/>
            <a:ext cx="633670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2195736" y="1713230"/>
            <a:ext cx="4824536" cy="108012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4572000" y="1135498"/>
            <a:ext cx="0" cy="383847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6570347" y="993150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Sensor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52892" y="742950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Aperture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54707" y="1497206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Scene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</a:rPr>
              <a:t>point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1" name="右矢印 10"/>
          <p:cNvSpPr/>
          <p:nvPr/>
        </p:nvSpPr>
        <p:spPr>
          <a:xfrm flipH="1">
            <a:off x="6516216" y="1606593"/>
            <a:ext cx="504056" cy="448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/>
          <p:cNvSpPr/>
          <p:nvPr/>
        </p:nvSpPr>
        <p:spPr>
          <a:xfrm>
            <a:off x="2188840" y="1569214"/>
            <a:ext cx="4839286" cy="1477108"/>
          </a:xfrm>
          <a:custGeom>
            <a:avLst/>
            <a:gdLst>
              <a:gd name="connsiteX0" fmla="*/ 0 w 4839286"/>
              <a:gd name="connsiteY0" fmla="*/ 140677 h 1477108"/>
              <a:gd name="connsiteX1" fmla="*/ 2616591 w 4839286"/>
              <a:gd name="connsiteY1" fmla="*/ 0 h 1477108"/>
              <a:gd name="connsiteX2" fmla="*/ 4839286 w 4839286"/>
              <a:gd name="connsiteY2" fmla="*/ 1477108 h 1477108"/>
              <a:gd name="connsiteX0" fmla="*/ 0 w 4839286"/>
              <a:gd name="connsiteY0" fmla="*/ 140677 h 1477108"/>
              <a:gd name="connsiteX1" fmla="*/ 2602523 w 4839286"/>
              <a:gd name="connsiteY1" fmla="*/ 0 h 1477108"/>
              <a:gd name="connsiteX2" fmla="*/ 4839286 w 4839286"/>
              <a:gd name="connsiteY2" fmla="*/ 1477108 h 147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9286" h="1477108">
                <a:moveTo>
                  <a:pt x="0" y="140677"/>
                </a:moveTo>
                <a:lnTo>
                  <a:pt x="2602523" y="0"/>
                </a:lnTo>
                <a:lnTo>
                  <a:pt x="4839286" y="1477108"/>
                </a:lnTo>
              </a:path>
            </a:pathLst>
          </a:cu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/>
          <p:cNvSpPr/>
          <p:nvPr/>
        </p:nvSpPr>
        <p:spPr>
          <a:xfrm>
            <a:off x="2202908" y="1713230"/>
            <a:ext cx="4811150" cy="1294228"/>
          </a:xfrm>
          <a:custGeom>
            <a:avLst/>
            <a:gdLst>
              <a:gd name="connsiteX0" fmla="*/ 0 w 4811150"/>
              <a:gd name="connsiteY0" fmla="*/ 0 h 1294228"/>
              <a:gd name="connsiteX1" fmla="*/ 2574387 w 4811150"/>
              <a:gd name="connsiteY1" fmla="*/ 1294228 h 1294228"/>
              <a:gd name="connsiteX2" fmla="*/ 4811150 w 4811150"/>
              <a:gd name="connsiteY2" fmla="*/ 787791 h 129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1150" h="1294228">
                <a:moveTo>
                  <a:pt x="0" y="0"/>
                </a:moveTo>
                <a:lnTo>
                  <a:pt x="2574387" y="1294228"/>
                </a:lnTo>
                <a:lnTo>
                  <a:pt x="4811150" y="787791"/>
                </a:lnTo>
              </a:path>
            </a:pathLst>
          </a:cu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/>
        </p:nvCxnSpPr>
        <p:spPr>
          <a:xfrm>
            <a:off x="7020272" y="1425198"/>
            <a:ext cx="0" cy="1728192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グループ化 14"/>
          <p:cNvGrpSpPr/>
          <p:nvPr/>
        </p:nvGrpSpPr>
        <p:grpSpPr>
          <a:xfrm>
            <a:off x="1712893" y="1753766"/>
            <a:ext cx="954107" cy="1370494"/>
            <a:chOff x="1712893" y="2060848"/>
            <a:chExt cx="954107" cy="1370494"/>
          </a:xfrm>
        </p:grpSpPr>
        <p:cxnSp>
          <p:nvCxnSpPr>
            <p:cNvPr id="16" name="直線矢印コネクタ 15"/>
            <p:cNvCxnSpPr/>
            <p:nvPr/>
          </p:nvCxnSpPr>
          <p:spPr>
            <a:xfrm>
              <a:off x="2188840" y="2060848"/>
              <a:ext cx="0" cy="100811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1712893" y="3031232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00FF"/>
                  </a:solidFill>
                </a:rPr>
                <a:t>Motion</a:t>
              </a:r>
              <a:endParaRPr kumimoji="1" lang="ja-JP" altLang="en-US" sz="2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8" name="円/楕円 17"/>
          <p:cNvSpPr/>
          <p:nvPr/>
        </p:nvSpPr>
        <p:spPr>
          <a:xfrm>
            <a:off x="2123728" y="1641222"/>
            <a:ext cx="144016" cy="144016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/>
          <p:cNvGrpSpPr/>
          <p:nvPr/>
        </p:nvGrpSpPr>
        <p:grpSpPr>
          <a:xfrm>
            <a:off x="141767" y="3638550"/>
            <a:ext cx="7162800" cy="1443875"/>
            <a:chOff x="740015" y="4077072"/>
            <a:chExt cx="7162800" cy="1443875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8648" y="4077072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直線矢印コネクタ 20"/>
            <p:cNvCxnSpPr/>
            <p:nvPr/>
          </p:nvCxnSpPr>
          <p:spPr bwMode="auto">
            <a:xfrm flipV="1">
              <a:off x="740015" y="5146560"/>
              <a:ext cx="7162800" cy="1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2" name="テキスト ボックス 21"/>
            <p:cNvSpPr txBox="1"/>
            <p:nvPr/>
          </p:nvSpPr>
          <p:spPr>
            <a:xfrm>
              <a:off x="3891003" y="5120837"/>
              <a:ext cx="7458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0000"/>
                  </a:solidFill>
                </a:rPr>
                <a:t>Time</a:t>
              </a:r>
              <a:endParaRPr kumimoji="1" lang="ja-JP" altLang="en-US" sz="2000" dirty="0">
                <a:solidFill>
                  <a:srgbClr val="000000"/>
                </a:solidFill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0448" y="4077072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9848" y="4077072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248" y="4077072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048" y="4077072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448" y="4077072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077072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33" name="直線矢印コネクタ 32"/>
          <p:cNvCxnSpPr/>
          <p:nvPr/>
        </p:nvCxnSpPr>
        <p:spPr>
          <a:xfrm>
            <a:off x="696433" y="4030183"/>
            <a:ext cx="5978412" cy="159657"/>
          </a:xfrm>
          <a:prstGeom prst="straightConnector1">
            <a:avLst/>
          </a:prstGeom>
          <a:ln w="38100">
            <a:solidFill>
              <a:srgbClr val="00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4572000" y="3049910"/>
            <a:ext cx="0" cy="360040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角丸四角形 35"/>
          <p:cNvSpPr/>
          <p:nvPr/>
        </p:nvSpPr>
        <p:spPr>
          <a:xfrm>
            <a:off x="3156099" y="3594249"/>
            <a:ext cx="1033462" cy="10189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角丸四角形 36"/>
          <p:cNvSpPr/>
          <p:nvPr/>
        </p:nvSpPr>
        <p:spPr>
          <a:xfrm>
            <a:off x="184299" y="3594249"/>
            <a:ext cx="1033462" cy="10189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角丸四角形 37"/>
          <p:cNvSpPr/>
          <p:nvPr/>
        </p:nvSpPr>
        <p:spPr>
          <a:xfrm>
            <a:off x="6129338" y="3597952"/>
            <a:ext cx="1033462" cy="10189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0" name="グループ化 29"/>
          <p:cNvGrpSpPr/>
          <p:nvPr/>
        </p:nvGrpSpPr>
        <p:grpSpPr>
          <a:xfrm>
            <a:off x="7299920" y="3312484"/>
            <a:ext cx="1572618" cy="1273804"/>
            <a:chOff x="7299920" y="3312484"/>
            <a:chExt cx="1572618" cy="1273804"/>
          </a:xfrm>
        </p:grpSpPr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3638550"/>
              <a:ext cx="947738" cy="94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右矢印 34"/>
            <p:cNvSpPr/>
            <p:nvPr/>
          </p:nvSpPr>
          <p:spPr>
            <a:xfrm>
              <a:off x="7299920" y="3840723"/>
              <a:ext cx="472480" cy="533400"/>
            </a:xfrm>
            <a:prstGeom prst="rightArrow">
              <a:avLst>
                <a:gd name="adj1" fmla="val 50000"/>
                <a:gd name="adj2" fmla="val 5279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7304567" y="3312484"/>
              <a:ext cx="4283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 dirty="0" smtClean="0">
                  <a:sym typeface="Symbol"/>
                </a:rPr>
                <a:t></a:t>
              </a:r>
              <a:endParaRPr kumimoji="1" lang="ja-JP" alt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731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Follow Shot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26" y="971550"/>
            <a:ext cx="646137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77" y="4095750"/>
            <a:ext cx="81912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右矢印 3"/>
          <p:cNvSpPr/>
          <p:nvPr/>
        </p:nvSpPr>
        <p:spPr>
          <a:xfrm rot="10800000">
            <a:off x="3733800" y="4248150"/>
            <a:ext cx="3810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320800" y="3625275"/>
            <a:ext cx="6477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/>
              <a:t>http://</a:t>
            </a:r>
            <a:r>
              <a:rPr lang="en-US" altLang="ja-JP" sz="1200" dirty="0" smtClean="0"/>
              <a:t>commons.wikimedia.org/wiki/File:Bruno_Senna_2006_Australian_Grand_Prix-3.jpg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3214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直線矢印コネクタ 65"/>
          <p:cNvCxnSpPr/>
          <p:nvPr/>
        </p:nvCxnSpPr>
        <p:spPr>
          <a:xfrm flipV="1">
            <a:off x="5280992" y="3980861"/>
            <a:ext cx="3389" cy="1029290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平行四辺形 61"/>
          <p:cNvSpPr/>
          <p:nvPr/>
        </p:nvSpPr>
        <p:spPr>
          <a:xfrm>
            <a:off x="2590800" y="3409950"/>
            <a:ext cx="5562600" cy="1204912"/>
          </a:xfrm>
          <a:prstGeom prst="parallelogram">
            <a:avLst>
              <a:gd name="adj" fmla="val 1521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Follow Shots for Various Motions</a:t>
            </a:r>
            <a:endParaRPr kumimoji="1" lang="ja-JP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77" y="2647950"/>
            <a:ext cx="81912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右矢印 3"/>
          <p:cNvSpPr/>
          <p:nvPr/>
        </p:nvSpPr>
        <p:spPr>
          <a:xfrm rot="10800000">
            <a:off x="381000" y="2800350"/>
            <a:ext cx="3810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3246886" y="3105150"/>
            <a:ext cx="4191000" cy="0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3962400" y="2266951"/>
            <a:ext cx="2590800" cy="1713910"/>
          </a:xfrm>
          <a:prstGeom prst="straightConnector1">
            <a:avLst/>
          </a:prstGeom>
          <a:ln w="38100">
            <a:solidFill>
              <a:srgbClr val="0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7505236" y="2876550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kumimoji="1" lang="ja-JP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096434" y="814685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512441" y="3795380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>
                <a:latin typeface="Times New Roman" pitchFamily="18" charset="0"/>
                <a:cs typeface="Times New Roman" pitchFamily="18" charset="0"/>
              </a:rPr>
              <a:t>y</a:t>
            </a:r>
            <a:endParaRPr kumimoji="1" lang="ja-JP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 flipH="1" flipV="1">
            <a:off x="4495800" y="2153321"/>
            <a:ext cx="1600399" cy="185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/>
          <p:cNvCxnSpPr/>
          <p:nvPr/>
        </p:nvCxnSpPr>
        <p:spPr>
          <a:xfrm flipV="1">
            <a:off x="5287422" y="2116930"/>
            <a:ext cx="7340" cy="1900240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/>
          <p:cNvCxnSpPr/>
          <p:nvPr/>
        </p:nvCxnSpPr>
        <p:spPr>
          <a:xfrm flipV="1">
            <a:off x="4805916" y="1850065"/>
            <a:ext cx="956931" cy="245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コネクタ 118"/>
          <p:cNvCxnSpPr/>
          <p:nvPr/>
        </p:nvCxnSpPr>
        <p:spPr>
          <a:xfrm flipV="1">
            <a:off x="4495999" y="2153321"/>
            <a:ext cx="1600001" cy="18598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コネクタ 151"/>
          <p:cNvCxnSpPr/>
          <p:nvPr/>
        </p:nvCxnSpPr>
        <p:spPr>
          <a:xfrm flipH="1" flipV="1">
            <a:off x="4880344" y="1818167"/>
            <a:ext cx="786809" cy="25061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線コネクタ 194"/>
          <p:cNvCxnSpPr/>
          <p:nvPr/>
        </p:nvCxnSpPr>
        <p:spPr>
          <a:xfrm flipV="1">
            <a:off x="4880344" y="2329646"/>
            <a:ext cx="878758" cy="14657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線コネクタ 199"/>
          <p:cNvCxnSpPr/>
          <p:nvPr/>
        </p:nvCxnSpPr>
        <p:spPr>
          <a:xfrm flipV="1">
            <a:off x="5096434" y="1881978"/>
            <a:ext cx="409406" cy="22899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線コネクタ 204"/>
          <p:cNvCxnSpPr/>
          <p:nvPr/>
        </p:nvCxnSpPr>
        <p:spPr>
          <a:xfrm flipH="1" flipV="1">
            <a:off x="4805916" y="2153321"/>
            <a:ext cx="861238" cy="17233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平行四辺形 185"/>
          <p:cNvSpPr/>
          <p:nvPr/>
        </p:nvSpPr>
        <p:spPr>
          <a:xfrm>
            <a:off x="2590800" y="1504950"/>
            <a:ext cx="5562600" cy="1204912"/>
          </a:xfrm>
          <a:prstGeom prst="parallelogram">
            <a:avLst>
              <a:gd name="adj" fmla="val 152119"/>
            </a:avLst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5294762" y="1276350"/>
            <a:ext cx="0" cy="840580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右矢印 207"/>
          <p:cNvSpPr/>
          <p:nvPr/>
        </p:nvSpPr>
        <p:spPr>
          <a:xfrm>
            <a:off x="1784499" y="2800350"/>
            <a:ext cx="3810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右矢印 208"/>
          <p:cNvSpPr/>
          <p:nvPr/>
        </p:nvSpPr>
        <p:spPr>
          <a:xfrm rot="5400000">
            <a:off x="1104900" y="3295650"/>
            <a:ext cx="3810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0" name="右矢印 209"/>
          <p:cNvSpPr/>
          <p:nvPr/>
        </p:nvSpPr>
        <p:spPr>
          <a:xfrm rot="7745047">
            <a:off x="488046" y="3326619"/>
            <a:ext cx="3810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1" name="右矢印 210"/>
          <p:cNvSpPr/>
          <p:nvPr/>
        </p:nvSpPr>
        <p:spPr>
          <a:xfrm rot="18639510">
            <a:off x="1486962" y="2218180"/>
            <a:ext cx="3810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右矢印 211"/>
          <p:cNvSpPr/>
          <p:nvPr/>
        </p:nvSpPr>
        <p:spPr>
          <a:xfrm rot="2221690">
            <a:off x="1631037" y="3317646"/>
            <a:ext cx="3810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右矢印 212"/>
          <p:cNvSpPr/>
          <p:nvPr/>
        </p:nvSpPr>
        <p:spPr>
          <a:xfrm rot="13868578">
            <a:off x="678538" y="2218179"/>
            <a:ext cx="3810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971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" grpId="0" animBg="1"/>
      <p:bldP spid="186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Defocus &amp; Motion Blur</a:t>
            </a:r>
            <a:endParaRPr kumimoji="1" lang="ja-JP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6" y="911932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1143000" y="965091"/>
            <a:ext cx="6764255" cy="3704374"/>
            <a:chOff x="1143000" y="965091"/>
            <a:chExt cx="6764255" cy="3704374"/>
          </a:xfrm>
        </p:grpSpPr>
        <p:sp>
          <p:nvSpPr>
            <p:cNvPr id="5" name="正方形/長方形 4"/>
            <p:cNvSpPr/>
            <p:nvPr/>
          </p:nvSpPr>
          <p:spPr>
            <a:xfrm>
              <a:off x="1143000" y="3367418"/>
              <a:ext cx="756084" cy="50405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2819400" y="2732228"/>
              <a:ext cx="756084" cy="504056"/>
            </a:xfrm>
            <a:prstGeom prst="rect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180" y="965091"/>
              <a:ext cx="1743075" cy="116205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567" y="2243914"/>
              <a:ext cx="1743075" cy="1162050"/>
            </a:xfrm>
            <a:prstGeom prst="rect">
              <a:avLst/>
            </a:prstGeom>
            <a:noFill/>
            <a:ln w="5715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567" y="3507415"/>
              <a:ext cx="1743075" cy="1162050"/>
            </a:xfrm>
            <a:prstGeom prst="rect">
              <a:avLst/>
            </a:prstGeom>
            <a:noFill/>
            <a:ln w="5715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正方形/長方形 15"/>
            <p:cNvSpPr/>
            <p:nvPr/>
          </p:nvSpPr>
          <p:spPr>
            <a:xfrm>
              <a:off x="4165017" y="2873995"/>
              <a:ext cx="756084" cy="504056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046179" y="1196071"/>
            <a:ext cx="716821" cy="3704211"/>
            <a:chOff x="8046179" y="1196071"/>
            <a:chExt cx="716821" cy="3704211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179" y="3731250"/>
              <a:ext cx="714375" cy="714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179" y="1196071"/>
              <a:ext cx="716821" cy="716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8624" y="2470921"/>
              <a:ext cx="714376" cy="699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8125855" y="4561728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PSF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65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直線矢印コネクタ 65"/>
          <p:cNvCxnSpPr/>
          <p:nvPr/>
        </p:nvCxnSpPr>
        <p:spPr>
          <a:xfrm flipV="1">
            <a:off x="5280992" y="3980861"/>
            <a:ext cx="3389" cy="1029290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平行四辺形 61"/>
          <p:cNvSpPr/>
          <p:nvPr/>
        </p:nvSpPr>
        <p:spPr>
          <a:xfrm>
            <a:off x="2590800" y="3409950"/>
            <a:ext cx="5562600" cy="1204912"/>
          </a:xfrm>
          <a:prstGeom prst="parallelogram">
            <a:avLst>
              <a:gd name="adj" fmla="val 1521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Follow Shots for Various Motions</a:t>
            </a:r>
            <a:endParaRPr kumimoji="1" lang="ja-JP" altLang="en-US" dirty="0"/>
          </a:p>
        </p:txBody>
      </p:sp>
      <p:sp>
        <p:nvSpPr>
          <p:cNvPr id="131" name="円/楕円 130"/>
          <p:cNvSpPr/>
          <p:nvPr/>
        </p:nvSpPr>
        <p:spPr>
          <a:xfrm>
            <a:off x="4495999" y="3637268"/>
            <a:ext cx="1600200" cy="7517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77" y="2647950"/>
            <a:ext cx="81912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右矢印 3"/>
          <p:cNvSpPr/>
          <p:nvPr/>
        </p:nvSpPr>
        <p:spPr>
          <a:xfrm rot="10800000">
            <a:off x="381000" y="2800350"/>
            <a:ext cx="3810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3246886" y="3105150"/>
            <a:ext cx="4191000" cy="0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3962400" y="2266951"/>
            <a:ext cx="2590800" cy="1713910"/>
          </a:xfrm>
          <a:prstGeom prst="straightConnector1">
            <a:avLst/>
          </a:prstGeom>
          <a:ln w="38100">
            <a:solidFill>
              <a:srgbClr val="0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7505236" y="2876550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kumimoji="1" lang="ja-JP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096434" y="814685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512441" y="3795380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>
                <a:latin typeface="Times New Roman" pitchFamily="18" charset="0"/>
                <a:cs typeface="Times New Roman" pitchFamily="18" charset="0"/>
              </a:rPr>
              <a:t>y</a:t>
            </a:r>
            <a:endParaRPr kumimoji="1" lang="ja-JP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4" name="直線矢印コネクタ 73"/>
          <p:cNvCxnSpPr/>
          <p:nvPr/>
        </p:nvCxnSpPr>
        <p:spPr>
          <a:xfrm flipH="1" flipV="1">
            <a:off x="5294762" y="2107406"/>
            <a:ext cx="1138" cy="621506"/>
          </a:xfrm>
          <a:prstGeom prst="straightConnector1">
            <a:avLst/>
          </a:prstGeom>
          <a:ln w="38100">
            <a:solidFill>
              <a:srgbClr val="5F5F5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右矢印 207"/>
          <p:cNvSpPr/>
          <p:nvPr/>
        </p:nvSpPr>
        <p:spPr>
          <a:xfrm>
            <a:off x="1784499" y="2800350"/>
            <a:ext cx="3810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右矢印 208"/>
          <p:cNvSpPr/>
          <p:nvPr/>
        </p:nvSpPr>
        <p:spPr>
          <a:xfrm rot="5400000">
            <a:off x="1104900" y="3295650"/>
            <a:ext cx="3810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0" name="右矢印 209"/>
          <p:cNvSpPr/>
          <p:nvPr/>
        </p:nvSpPr>
        <p:spPr>
          <a:xfrm rot="7745047">
            <a:off x="488046" y="3326619"/>
            <a:ext cx="3810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1" name="右矢印 210"/>
          <p:cNvSpPr/>
          <p:nvPr/>
        </p:nvSpPr>
        <p:spPr>
          <a:xfrm rot="18639510">
            <a:off x="1486962" y="2218180"/>
            <a:ext cx="3810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右矢印 211"/>
          <p:cNvSpPr/>
          <p:nvPr/>
        </p:nvSpPr>
        <p:spPr>
          <a:xfrm rot="2221690">
            <a:off x="1631037" y="3317646"/>
            <a:ext cx="3810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右矢印 212"/>
          <p:cNvSpPr/>
          <p:nvPr/>
        </p:nvSpPr>
        <p:spPr>
          <a:xfrm rot="13868578">
            <a:off x="678538" y="2218179"/>
            <a:ext cx="3810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二等辺三角形 4"/>
          <p:cNvSpPr/>
          <p:nvPr/>
        </p:nvSpPr>
        <p:spPr>
          <a:xfrm>
            <a:off x="4572000" y="3105150"/>
            <a:ext cx="1447800" cy="74206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二等辺三角形 31"/>
          <p:cNvSpPr/>
          <p:nvPr/>
        </p:nvSpPr>
        <p:spPr>
          <a:xfrm rot="10800000">
            <a:off x="4573772" y="2317898"/>
            <a:ext cx="1447800" cy="76731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6" name="平行四辺形 185"/>
          <p:cNvSpPr/>
          <p:nvPr/>
        </p:nvSpPr>
        <p:spPr>
          <a:xfrm>
            <a:off x="2590800" y="1504950"/>
            <a:ext cx="5562600" cy="1204912"/>
          </a:xfrm>
          <a:prstGeom prst="parallelogram">
            <a:avLst>
              <a:gd name="adj" fmla="val 152119"/>
            </a:avLst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8" name="円/楕円 177"/>
          <p:cNvSpPr/>
          <p:nvPr/>
        </p:nvSpPr>
        <p:spPr>
          <a:xfrm>
            <a:off x="4495800" y="1777424"/>
            <a:ext cx="1600200" cy="751794"/>
          </a:xfrm>
          <a:prstGeom prst="ellipse">
            <a:avLst/>
          </a:prstGeom>
          <a:solidFill>
            <a:srgbClr val="DB7B7D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5294762" y="1276350"/>
            <a:ext cx="0" cy="840580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9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直線矢印コネクタ 65"/>
          <p:cNvCxnSpPr/>
          <p:nvPr/>
        </p:nvCxnSpPr>
        <p:spPr>
          <a:xfrm flipV="1">
            <a:off x="5280992" y="3980861"/>
            <a:ext cx="3389" cy="1029290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平行四辺形 61"/>
          <p:cNvSpPr/>
          <p:nvPr/>
        </p:nvSpPr>
        <p:spPr>
          <a:xfrm>
            <a:off x="2590800" y="3409950"/>
            <a:ext cx="5562600" cy="1204912"/>
          </a:xfrm>
          <a:prstGeom prst="parallelogram">
            <a:avLst>
              <a:gd name="adj" fmla="val 1521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Follow Shots for Various Motions</a:t>
            </a:r>
            <a:endParaRPr kumimoji="1" lang="ja-JP" altLang="en-US" dirty="0"/>
          </a:p>
        </p:txBody>
      </p:sp>
      <p:sp>
        <p:nvSpPr>
          <p:cNvPr id="131" name="円/楕円 130"/>
          <p:cNvSpPr/>
          <p:nvPr/>
        </p:nvSpPr>
        <p:spPr>
          <a:xfrm>
            <a:off x="4495999" y="3637268"/>
            <a:ext cx="1600200" cy="7517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3246886" y="3105150"/>
            <a:ext cx="4191000" cy="0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3962400" y="2266951"/>
            <a:ext cx="2590800" cy="1713910"/>
          </a:xfrm>
          <a:prstGeom prst="straightConnector1">
            <a:avLst/>
          </a:prstGeom>
          <a:ln w="38100">
            <a:solidFill>
              <a:srgbClr val="0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7505236" y="2876550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kumimoji="1" lang="ja-JP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096434" y="814685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512441" y="3795380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>
                <a:latin typeface="Times New Roman" pitchFamily="18" charset="0"/>
                <a:cs typeface="Times New Roman" pitchFamily="18" charset="0"/>
              </a:rPr>
              <a:t>y</a:t>
            </a:r>
            <a:endParaRPr kumimoji="1" lang="ja-JP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4" name="直線矢印コネクタ 73"/>
          <p:cNvCxnSpPr/>
          <p:nvPr/>
        </p:nvCxnSpPr>
        <p:spPr>
          <a:xfrm flipH="1" flipV="1">
            <a:off x="5294762" y="2107406"/>
            <a:ext cx="1138" cy="621506"/>
          </a:xfrm>
          <a:prstGeom prst="straightConnector1">
            <a:avLst/>
          </a:prstGeom>
          <a:ln w="38100">
            <a:solidFill>
              <a:srgbClr val="5F5F5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二等辺三角形 4"/>
          <p:cNvSpPr/>
          <p:nvPr/>
        </p:nvSpPr>
        <p:spPr>
          <a:xfrm>
            <a:off x="4572000" y="3105150"/>
            <a:ext cx="1447800" cy="74206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二等辺三角形 31"/>
          <p:cNvSpPr/>
          <p:nvPr/>
        </p:nvSpPr>
        <p:spPr>
          <a:xfrm rot="10800000">
            <a:off x="4573772" y="2317898"/>
            <a:ext cx="1447800" cy="76731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6" name="平行四辺形 185"/>
          <p:cNvSpPr/>
          <p:nvPr/>
        </p:nvSpPr>
        <p:spPr>
          <a:xfrm>
            <a:off x="2590800" y="1504950"/>
            <a:ext cx="5562600" cy="1204912"/>
          </a:xfrm>
          <a:prstGeom prst="parallelogram">
            <a:avLst>
              <a:gd name="adj" fmla="val 152119"/>
            </a:avLst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8" name="円/楕円 177"/>
          <p:cNvSpPr/>
          <p:nvPr/>
        </p:nvSpPr>
        <p:spPr>
          <a:xfrm>
            <a:off x="4495800" y="1777424"/>
            <a:ext cx="1600200" cy="751794"/>
          </a:xfrm>
          <a:prstGeom prst="ellipse">
            <a:avLst/>
          </a:prstGeom>
          <a:solidFill>
            <a:srgbClr val="DB7B7D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5294762" y="1276350"/>
            <a:ext cx="0" cy="840580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722952" y="3638550"/>
            <a:ext cx="5377853" cy="1371600"/>
            <a:chOff x="722952" y="3638550"/>
            <a:chExt cx="5377853" cy="1371600"/>
          </a:xfrm>
        </p:grpSpPr>
        <p:sp>
          <p:nvSpPr>
            <p:cNvPr id="7" name="円弧 6"/>
            <p:cNvSpPr/>
            <p:nvPr/>
          </p:nvSpPr>
          <p:spPr>
            <a:xfrm rot="10800000">
              <a:off x="4490996" y="3648757"/>
              <a:ext cx="1605004" cy="751792"/>
            </a:xfrm>
            <a:prstGeom prst="arc">
              <a:avLst>
                <a:gd name="adj1" fmla="val 10747017"/>
                <a:gd name="adj2" fmla="val 0"/>
              </a:avLst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円弧 34"/>
            <p:cNvSpPr/>
            <p:nvPr/>
          </p:nvSpPr>
          <p:spPr>
            <a:xfrm rot="10800000" flipV="1">
              <a:off x="4495801" y="3638550"/>
              <a:ext cx="1605004" cy="751792"/>
            </a:xfrm>
            <a:prstGeom prst="arc">
              <a:avLst>
                <a:gd name="adj1" fmla="val 10791168"/>
                <a:gd name="adj2" fmla="val 0"/>
              </a:avLst>
            </a:prstGeom>
            <a:ln w="28575"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952" y="4251960"/>
              <a:ext cx="758190" cy="758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グループ化 10"/>
          <p:cNvGrpSpPr/>
          <p:nvPr/>
        </p:nvGrpSpPr>
        <p:grpSpPr>
          <a:xfrm>
            <a:off x="722952" y="3413760"/>
            <a:ext cx="5041662" cy="758190"/>
            <a:chOff x="722952" y="3413760"/>
            <a:chExt cx="5041662" cy="758190"/>
          </a:xfrm>
        </p:grpSpPr>
        <p:sp>
          <p:nvSpPr>
            <p:cNvPr id="36" name="円弧 35"/>
            <p:cNvSpPr/>
            <p:nvPr/>
          </p:nvSpPr>
          <p:spPr>
            <a:xfrm rot="10800000">
              <a:off x="4800601" y="3455579"/>
              <a:ext cx="960475" cy="370367"/>
            </a:xfrm>
            <a:prstGeom prst="arc">
              <a:avLst>
                <a:gd name="adj1" fmla="val 10747017"/>
                <a:gd name="adj2" fmla="val 0"/>
              </a:avLst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952" y="3413760"/>
              <a:ext cx="758190" cy="758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円弧 40"/>
            <p:cNvSpPr/>
            <p:nvPr/>
          </p:nvSpPr>
          <p:spPr>
            <a:xfrm rot="10800000" flipV="1">
              <a:off x="4804139" y="3461346"/>
              <a:ext cx="960475" cy="370367"/>
            </a:xfrm>
            <a:prstGeom prst="arc">
              <a:avLst>
                <a:gd name="adj1" fmla="val 10747017"/>
                <a:gd name="adj2" fmla="val 0"/>
              </a:avLst>
            </a:prstGeom>
            <a:ln w="28575"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722952" y="2575560"/>
            <a:ext cx="4635433" cy="758190"/>
            <a:chOff x="722952" y="2575560"/>
            <a:chExt cx="4635433" cy="758190"/>
          </a:xfrm>
        </p:grpSpPr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952" y="2575560"/>
              <a:ext cx="758190" cy="758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円/楕円 8"/>
            <p:cNvSpPr/>
            <p:nvPr/>
          </p:nvSpPr>
          <p:spPr>
            <a:xfrm>
              <a:off x="5227827" y="3029086"/>
              <a:ext cx="130558" cy="130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722952" y="1746136"/>
            <a:ext cx="5057615" cy="978013"/>
            <a:chOff x="722952" y="1746136"/>
            <a:chExt cx="5057615" cy="978013"/>
          </a:xfrm>
        </p:grpSpPr>
        <p:pic>
          <p:nvPicPr>
            <p:cNvPr id="38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952" y="1746136"/>
              <a:ext cx="758190" cy="758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円弧 41"/>
            <p:cNvSpPr/>
            <p:nvPr/>
          </p:nvSpPr>
          <p:spPr>
            <a:xfrm rot="10800000">
              <a:off x="4816554" y="2348015"/>
              <a:ext cx="960475" cy="370367"/>
            </a:xfrm>
            <a:prstGeom prst="arc">
              <a:avLst>
                <a:gd name="adj1" fmla="val 10747017"/>
                <a:gd name="adj2" fmla="val 0"/>
              </a:avLst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弧 42"/>
            <p:cNvSpPr/>
            <p:nvPr/>
          </p:nvSpPr>
          <p:spPr>
            <a:xfrm rot="10800000" flipV="1">
              <a:off x="4820092" y="2353782"/>
              <a:ext cx="960475" cy="370367"/>
            </a:xfrm>
            <a:prstGeom prst="arc">
              <a:avLst>
                <a:gd name="adj1" fmla="val 10747017"/>
                <a:gd name="adj2" fmla="val 0"/>
              </a:avLst>
            </a:prstGeom>
            <a:ln w="28575"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722952" y="895350"/>
            <a:ext cx="5382658" cy="1632098"/>
            <a:chOff x="722952" y="895350"/>
            <a:chExt cx="5382658" cy="1632098"/>
          </a:xfrm>
        </p:grpSpPr>
        <p:pic>
          <p:nvPicPr>
            <p:cNvPr id="40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952" y="895350"/>
              <a:ext cx="758190" cy="758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円弧 43"/>
            <p:cNvSpPr/>
            <p:nvPr/>
          </p:nvSpPr>
          <p:spPr>
            <a:xfrm rot="10800000">
              <a:off x="4495801" y="1775656"/>
              <a:ext cx="1605004" cy="751792"/>
            </a:xfrm>
            <a:prstGeom prst="arc">
              <a:avLst>
                <a:gd name="adj1" fmla="val 10747017"/>
                <a:gd name="adj2" fmla="val 0"/>
              </a:avLst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弧 44"/>
            <p:cNvSpPr/>
            <p:nvPr/>
          </p:nvSpPr>
          <p:spPr>
            <a:xfrm rot="10800000" flipV="1">
              <a:off x="4500606" y="1765449"/>
              <a:ext cx="1605004" cy="751792"/>
            </a:xfrm>
            <a:prstGeom prst="arc">
              <a:avLst>
                <a:gd name="adj1" fmla="val 10791168"/>
                <a:gd name="adj2" fmla="val 0"/>
              </a:avLst>
            </a:prstGeom>
            <a:ln w="28575"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65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Related Work</a:t>
            </a:r>
          </a:p>
          <a:p>
            <a:r>
              <a:rPr lang="en-US" dirty="0" smtClean="0"/>
              <a:t>Intuitions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Analysis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58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Analysis</a:t>
            </a:r>
            <a:endParaRPr lang="ja-JP" altLang="en-US" dirty="0"/>
          </a:p>
        </p:txBody>
      </p:sp>
      <p:sp>
        <p:nvSpPr>
          <p:cNvPr id="95" name="コンテンツ プレースホルダー 9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Photo is a projection of a light field  </a:t>
            </a:r>
            <a:r>
              <a:rPr lang="en-US" altLang="ja-JP" sz="2000" dirty="0" smtClean="0"/>
              <a:t>[Ng 2005]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2" name="テキスト ボックス 3071"/>
              <p:cNvSpPr txBox="1"/>
              <p:nvPr/>
            </p:nvSpPr>
            <p:spPr>
              <a:xfrm>
                <a:off x="699270" y="1138680"/>
                <a:ext cx="4634730" cy="899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/>
                        </a:rPr>
                        <m:t>𝐷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b="1">
                                  <a:latin typeface="Cambria Math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0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ja-JP" sz="2000" i="1">
                              <a:latin typeface="Cambria Math"/>
                            </a:rPr>
                            <m:t>𝑘</m:t>
                          </m:r>
                          <m:d>
                            <m:dPr>
                              <m:ctrlPr>
                                <a:rPr lang="en-US" altLang="ja-JP" sz="2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20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1">
                                      <a:latin typeface="Cambria Math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ja-JP" sz="20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ja-JP" sz="2000" b="1">
                                  <a:latin typeface="Cambria Math"/>
                                </a:rPr>
                                <m:t>𝐱</m:t>
                              </m:r>
                              <m:r>
                                <a:rPr lang="en-US" altLang="ja-JP" sz="2000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ja-JP" sz="20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ja-JP" sz="2000" b="1">
                                  <a:latin typeface="Cambria Math"/>
                                </a:rPr>
                                <m:t>𝐮</m:t>
                              </m:r>
                            </m:e>
                          </m:d>
                          <m:r>
                            <a:rPr lang="en-US" altLang="ja-JP" sz="2000" i="1">
                              <a:latin typeface="Cambria Math"/>
                              <a:ea typeface="Cambria Math"/>
                            </a:rPr>
                            <m:t>⋅</m:t>
                          </m:r>
                          <m:r>
                            <a:rPr lang="en-US" altLang="ja-JP" sz="2000" i="1">
                              <a:latin typeface="Cambria Math"/>
                              <a:ea typeface="Cambria Math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ja-JP" sz="20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2000" b="1">
                                  <a:latin typeface="Cambria Math"/>
                                  <a:ea typeface="Cambria Math"/>
                                </a:rPr>
                                <m:t>𝐱</m:t>
                              </m:r>
                              <m:r>
                                <a:rPr lang="en-US" altLang="ja-JP" sz="2000" b="1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ja-JP" sz="2000" b="1">
                                  <a:latin typeface="Cambria Math"/>
                                  <a:ea typeface="Cambria Math"/>
                                </a:rPr>
                                <m:t>𝐮</m:t>
                              </m:r>
                            </m:e>
                          </m:d>
                          <m:r>
                            <a:rPr lang="en-US" altLang="ja-JP" sz="20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altLang="ja-JP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ja-JP" sz="2000" b="1">
                              <a:latin typeface="Cambria Math"/>
                              <a:ea typeface="Cambria Math"/>
                            </a:rPr>
                            <m:t>𝐱</m:t>
                          </m:r>
                          <m:r>
                            <a:rPr lang="en-US" altLang="ja-JP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ja-JP" sz="2000" b="1">
                              <a:latin typeface="Cambria Math"/>
                              <a:ea typeface="Cambria Math"/>
                            </a:rPr>
                            <m:t>𝐮</m:t>
                          </m:r>
                        </m:e>
                      </m:nary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072" name="テキスト ボックス 30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70" y="1138680"/>
                <a:ext cx="4634730" cy="8996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グループ化 17"/>
          <p:cNvGrpSpPr/>
          <p:nvPr/>
        </p:nvGrpSpPr>
        <p:grpSpPr>
          <a:xfrm>
            <a:off x="2144032" y="1809750"/>
            <a:ext cx="1446324" cy="609600"/>
            <a:chOff x="2144032" y="1809750"/>
            <a:chExt cx="1446324" cy="609600"/>
          </a:xfrm>
        </p:grpSpPr>
        <p:cxnSp>
          <p:nvCxnSpPr>
            <p:cNvPr id="102" name="直線コネクタ 101"/>
            <p:cNvCxnSpPr/>
            <p:nvPr/>
          </p:nvCxnSpPr>
          <p:spPr bwMode="auto">
            <a:xfrm flipV="1">
              <a:off x="2144032" y="1809750"/>
              <a:ext cx="1446324" cy="86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07" name="テキスト ボックス 106"/>
            <p:cNvSpPr txBox="1"/>
            <p:nvPr/>
          </p:nvSpPr>
          <p:spPr>
            <a:xfrm>
              <a:off x="2367492" y="1834575"/>
              <a:ext cx="10615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008000"/>
                  </a:solidFill>
                </a:rPr>
                <a:t>Light field</a:t>
              </a:r>
            </a:p>
            <a:p>
              <a:pPr algn="ctr"/>
              <a:r>
                <a:rPr lang="en-US" altLang="ja-JP" dirty="0" smtClean="0">
                  <a:solidFill>
                    <a:srgbClr val="008000"/>
                  </a:solidFill>
                </a:rPr>
                <a:t>kernel</a:t>
              </a:r>
              <a:endParaRPr kumimoji="1" lang="ja-JP" alt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3733800" y="1809750"/>
            <a:ext cx="1061509" cy="363379"/>
            <a:chOff x="3733800" y="1809750"/>
            <a:chExt cx="1061509" cy="363379"/>
          </a:xfrm>
        </p:grpSpPr>
        <p:cxnSp>
          <p:nvCxnSpPr>
            <p:cNvPr id="103" name="直線コネクタ 102"/>
            <p:cNvCxnSpPr/>
            <p:nvPr/>
          </p:nvCxnSpPr>
          <p:spPr bwMode="auto">
            <a:xfrm>
              <a:off x="3877512" y="1809750"/>
              <a:ext cx="72237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08" name="テキスト ボックス 107"/>
            <p:cNvSpPr txBox="1"/>
            <p:nvPr/>
          </p:nvSpPr>
          <p:spPr>
            <a:xfrm>
              <a:off x="3733800" y="1834575"/>
              <a:ext cx="10615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0000FF"/>
                  </a:solidFill>
                </a:rPr>
                <a:t>Light field</a:t>
              </a:r>
            </a:p>
          </p:txBody>
        </p:sp>
      </p:grpSp>
      <p:sp>
        <p:nvSpPr>
          <p:cNvPr id="109" name="テキスト ボックス 108"/>
          <p:cNvSpPr txBox="1"/>
          <p:nvPr/>
        </p:nvSpPr>
        <p:spPr>
          <a:xfrm>
            <a:off x="6823130" y="1352550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= (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6821499" y="1650482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= (</a:t>
            </a:r>
            <a:r>
              <a:rPr lang="en-US" altLang="ja-JP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337801" y="1809911"/>
            <a:ext cx="1643399" cy="609439"/>
            <a:chOff x="337801" y="1809911"/>
            <a:chExt cx="1643399" cy="609439"/>
          </a:xfrm>
        </p:grpSpPr>
        <p:sp>
          <p:nvSpPr>
            <p:cNvPr id="3079" name="テキスト ボックス 3078"/>
            <p:cNvSpPr txBox="1"/>
            <p:nvPr/>
          </p:nvSpPr>
          <p:spPr>
            <a:xfrm>
              <a:off x="337801" y="1834575"/>
              <a:ext cx="16433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CC0099"/>
                  </a:solidFill>
                </a:rPr>
                <a:t>Defocus-blurred</a:t>
              </a:r>
            </a:p>
            <a:p>
              <a:pPr algn="ctr"/>
              <a:r>
                <a:rPr kumimoji="1" lang="en-US" altLang="ja-JP" dirty="0" smtClean="0">
                  <a:solidFill>
                    <a:srgbClr val="CC0099"/>
                  </a:solidFill>
                </a:rPr>
                <a:t>image</a:t>
              </a:r>
              <a:endParaRPr kumimoji="1" lang="ja-JP" altLang="en-US" dirty="0">
                <a:solidFill>
                  <a:srgbClr val="CC0099"/>
                </a:solidFill>
              </a:endParaRPr>
            </a:p>
          </p:txBody>
        </p:sp>
        <p:cxnSp>
          <p:nvCxnSpPr>
            <p:cNvPr id="111" name="直線コネクタ 110"/>
            <p:cNvCxnSpPr/>
            <p:nvPr/>
          </p:nvCxnSpPr>
          <p:spPr bwMode="auto">
            <a:xfrm flipV="1">
              <a:off x="811287" y="1809911"/>
              <a:ext cx="752676" cy="1"/>
            </a:xfrm>
            <a:prstGeom prst="line">
              <a:avLst/>
            </a:prstGeom>
            <a:noFill/>
            <a:ln w="38100" cap="flat" cmpd="sng" algn="ctr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32" name="直線コネクタ 131"/>
          <p:cNvCxnSpPr/>
          <p:nvPr/>
        </p:nvCxnSpPr>
        <p:spPr>
          <a:xfrm>
            <a:off x="6660233" y="3789528"/>
            <a:ext cx="72027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平行四辺形 132"/>
          <p:cNvSpPr/>
          <p:nvPr/>
        </p:nvSpPr>
        <p:spPr>
          <a:xfrm rot="5400000">
            <a:off x="5472100" y="3348180"/>
            <a:ext cx="2376264" cy="864096"/>
          </a:xfrm>
          <a:prstGeom prst="parallelogram">
            <a:avLst>
              <a:gd name="adj" fmla="val 10151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4" name="直線矢印コネクタ 133"/>
          <p:cNvCxnSpPr/>
          <p:nvPr/>
        </p:nvCxnSpPr>
        <p:spPr>
          <a:xfrm flipV="1">
            <a:off x="6660012" y="2635412"/>
            <a:ext cx="1" cy="23960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矢印コネクタ 134"/>
          <p:cNvCxnSpPr/>
          <p:nvPr/>
        </p:nvCxnSpPr>
        <p:spPr>
          <a:xfrm>
            <a:off x="6062464" y="3326012"/>
            <a:ext cx="1209822" cy="9073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テキスト ボックス 135"/>
          <p:cNvSpPr txBox="1"/>
          <p:nvPr/>
        </p:nvSpPr>
        <p:spPr>
          <a:xfrm>
            <a:off x="7308304" y="4071361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latin typeface="Times New Roman" pitchFamily="18" charset="0"/>
                <a:cs typeface="Times New Roman" pitchFamily="18" charset="0"/>
              </a:rPr>
              <a:t>x</a:t>
            </a:r>
            <a:endParaRPr kumimoji="1" lang="ja-JP" alt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テキスト ボックス 136"/>
          <p:cNvSpPr txBox="1"/>
          <p:nvPr/>
        </p:nvSpPr>
        <p:spPr>
          <a:xfrm>
            <a:off x="6689478" y="2414885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endParaRPr kumimoji="1" lang="ja-JP" alt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8" name="直線コネクタ 137"/>
          <p:cNvCxnSpPr>
            <a:stCxn id="144" idx="0"/>
            <a:endCxn id="153" idx="4"/>
          </p:cNvCxnSpPr>
          <p:nvPr/>
        </p:nvCxnSpPr>
        <p:spPr>
          <a:xfrm>
            <a:off x="3971062" y="3315277"/>
            <a:ext cx="2931291" cy="452816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3976286" y="3778977"/>
            <a:ext cx="268394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/>
          <p:cNvCxnSpPr>
            <a:stCxn id="144" idx="4"/>
            <a:endCxn id="153" idx="0"/>
          </p:cNvCxnSpPr>
          <p:nvPr/>
        </p:nvCxnSpPr>
        <p:spPr>
          <a:xfrm flipV="1">
            <a:off x="3971062" y="3390051"/>
            <a:ext cx="2931291" cy="897334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平行四辺形 140"/>
          <p:cNvSpPr/>
          <p:nvPr/>
        </p:nvSpPr>
        <p:spPr>
          <a:xfrm rot="5400000">
            <a:off x="2771568" y="3348180"/>
            <a:ext cx="2376264" cy="864096"/>
          </a:xfrm>
          <a:prstGeom prst="parallelogram">
            <a:avLst>
              <a:gd name="adj" fmla="val 10151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2" name="直線コネクタ 141"/>
          <p:cNvCxnSpPr/>
          <p:nvPr/>
        </p:nvCxnSpPr>
        <p:spPr>
          <a:xfrm>
            <a:off x="3999198" y="3325827"/>
            <a:ext cx="403278" cy="57548"/>
          </a:xfrm>
          <a:prstGeom prst="line">
            <a:avLst/>
          </a:prstGeom>
          <a:ln w="28575">
            <a:solidFill>
              <a:srgbClr val="FFB2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/>
          <p:nvPr/>
        </p:nvCxnSpPr>
        <p:spPr>
          <a:xfrm flipV="1">
            <a:off x="3971062" y="4153580"/>
            <a:ext cx="445482" cy="133806"/>
          </a:xfrm>
          <a:prstGeom prst="line">
            <a:avLst/>
          </a:prstGeom>
          <a:ln w="28575">
            <a:solidFill>
              <a:srgbClr val="FFB2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円/楕円 143"/>
          <p:cNvSpPr/>
          <p:nvPr/>
        </p:nvSpPr>
        <p:spPr>
          <a:xfrm>
            <a:off x="3755038" y="3315276"/>
            <a:ext cx="432048" cy="972108"/>
          </a:xfrm>
          <a:prstGeom prst="ellipse">
            <a:avLst/>
          </a:prstGeom>
          <a:solidFill>
            <a:srgbClr val="66CCFF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テキスト ボックス 144"/>
          <p:cNvSpPr txBox="1"/>
          <p:nvPr/>
        </p:nvSpPr>
        <p:spPr>
          <a:xfrm>
            <a:off x="4665494" y="407136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latin typeface="Times New Roman" pitchFamily="18" charset="0"/>
                <a:cs typeface="Times New Roman" pitchFamily="18" charset="0"/>
              </a:rPr>
              <a:t>u</a:t>
            </a:r>
            <a:endParaRPr kumimoji="1" lang="ja-JP" alt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6" name="直線矢印コネクタ 145"/>
          <p:cNvCxnSpPr/>
          <p:nvPr/>
        </p:nvCxnSpPr>
        <p:spPr>
          <a:xfrm>
            <a:off x="3390068" y="3326012"/>
            <a:ext cx="1209822" cy="9073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テキスト ボックス 146"/>
          <p:cNvSpPr txBox="1"/>
          <p:nvPr/>
        </p:nvSpPr>
        <p:spPr>
          <a:xfrm>
            <a:off x="3992292" y="2414885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latin typeface="Times New Roman" pitchFamily="18" charset="0"/>
                <a:cs typeface="Times New Roman" pitchFamily="18" charset="0"/>
              </a:rPr>
              <a:t>v</a:t>
            </a:r>
            <a:endParaRPr kumimoji="1" lang="ja-JP" alt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8" name="直線コネクタ 147"/>
          <p:cNvCxnSpPr/>
          <p:nvPr/>
        </p:nvCxnSpPr>
        <p:spPr>
          <a:xfrm>
            <a:off x="2001792" y="3769677"/>
            <a:ext cx="197449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コネクタ 148"/>
          <p:cNvCxnSpPr>
            <a:stCxn id="159" idx="5"/>
            <a:endCxn id="144" idx="4"/>
          </p:cNvCxnSpPr>
          <p:nvPr/>
        </p:nvCxnSpPr>
        <p:spPr>
          <a:xfrm>
            <a:off x="1932035" y="4163554"/>
            <a:ext cx="2039027" cy="123830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テキスト ボックス 149"/>
          <p:cNvSpPr txBox="1"/>
          <p:nvPr/>
        </p:nvSpPr>
        <p:spPr>
          <a:xfrm>
            <a:off x="5652121" y="2721210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cs typeface="Times New Roman" pitchFamily="18" charset="0"/>
              </a:rPr>
              <a:t>Sensor</a:t>
            </a:r>
            <a:endParaRPr kumimoji="1" lang="ja-JP" altLang="en-US" dirty="0">
              <a:cs typeface="Times New Roman" pitchFamily="18" charset="0"/>
            </a:endParaRPr>
          </a:p>
        </p:txBody>
      </p:sp>
      <p:sp>
        <p:nvSpPr>
          <p:cNvPr id="151" name="テキスト ボックス 150"/>
          <p:cNvSpPr txBox="1"/>
          <p:nvPr/>
        </p:nvSpPr>
        <p:spPr>
          <a:xfrm>
            <a:off x="3980884" y="2961188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cs typeface="Times New Roman" pitchFamily="18" charset="0"/>
              </a:rPr>
              <a:t>Aperture</a:t>
            </a:r>
            <a:endParaRPr kumimoji="1" lang="ja-JP" altLang="en-US" dirty="0">
              <a:cs typeface="Times New Roman" pitchFamily="18" charset="0"/>
            </a:endParaRPr>
          </a:p>
        </p:txBody>
      </p:sp>
      <p:cxnSp>
        <p:nvCxnSpPr>
          <p:cNvPr id="152" name="直線コネクタ 151"/>
          <p:cNvCxnSpPr>
            <a:stCxn id="159" idx="7"/>
            <a:endCxn id="144" idx="0"/>
          </p:cNvCxnSpPr>
          <p:nvPr/>
        </p:nvCxnSpPr>
        <p:spPr>
          <a:xfrm flipV="1">
            <a:off x="1932035" y="3315276"/>
            <a:ext cx="2039027" cy="771902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円/楕円 152"/>
          <p:cNvSpPr/>
          <p:nvPr/>
        </p:nvSpPr>
        <p:spPr>
          <a:xfrm>
            <a:off x="6794341" y="3390051"/>
            <a:ext cx="216024" cy="378042"/>
          </a:xfrm>
          <a:prstGeom prst="ellipse">
            <a:avLst/>
          </a:prstGeom>
          <a:solidFill>
            <a:srgbClr val="FF818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平行四辺形 153"/>
          <p:cNvSpPr/>
          <p:nvPr/>
        </p:nvSpPr>
        <p:spPr>
          <a:xfrm rot="5400000">
            <a:off x="835451" y="3348180"/>
            <a:ext cx="2376264" cy="864096"/>
          </a:xfrm>
          <a:prstGeom prst="parallelogram">
            <a:avLst>
              <a:gd name="adj" fmla="val 10151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5" name="直線コネクタ 154"/>
          <p:cNvCxnSpPr/>
          <p:nvPr/>
        </p:nvCxnSpPr>
        <p:spPr>
          <a:xfrm>
            <a:off x="1187625" y="3773752"/>
            <a:ext cx="85017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テキスト ボックス 155"/>
          <p:cNvSpPr txBox="1"/>
          <p:nvPr/>
        </p:nvSpPr>
        <p:spPr>
          <a:xfrm>
            <a:off x="1259632" y="4203325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cs typeface="Times New Roman" pitchFamily="18" charset="0"/>
              </a:rPr>
              <a:t>Scene point</a:t>
            </a:r>
            <a:endParaRPr kumimoji="1" lang="ja-JP" altLang="en-US" dirty="0">
              <a:cs typeface="Times New Roman" pitchFamily="18" charset="0"/>
            </a:endParaRPr>
          </a:p>
        </p:txBody>
      </p:sp>
      <p:cxnSp>
        <p:nvCxnSpPr>
          <p:cNvPr id="157" name="直線コネクタ 156"/>
          <p:cNvCxnSpPr>
            <a:stCxn id="159" idx="5"/>
          </p:cNvCxnSpPr>
          <p:nvPr/>
        </p:nvCxnSpPr>
        <p:spPr>
          <a:xfrm>
            <a:off x="1932035" y="4163554"/>
            <a:ext cx="543168" cy="32230"/>
          </a:xfrm>
          <a:prstGeom prst="line">
            <a:avLst/>
          </a:prstGeom>
          <a:ln w="28575">
            <a:solidFill>
              <a:srgbClr val="FFB2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コネクタ 157"/>
          <p:cNvCxnSpPr>
            <a:stCxn id="159" idx="7"/>
          </p:cNvCxnSpPr>
          <p:nvPr/>
        </p:nvCxnSpPr>
        <p:spPr>
          <a:xfrm flipV="1">
            <a:off x="1932035" y="3893756"/>
            <a:ext cx="543168" cy="193422"/>
          </a:xfrm>
          <a:prstGeom prst="line">
            <a:avLst/>
          </a:prstGeom>
          <a:ln w="28575">
            <a:solidFill>
              <a:srgbClr val="FFB2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円/楕円 158"/>
          <p:cNvSpPr/>
          <p:nvPr/>
        </p:nvSpPr>
        <p:spPr>
          <a:xfrm>
            <a:off x="1839679" y="4071360"/>
            <a:ext cx="108202" cy="1080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0" name="直線矢印コネクタ 159"/>
          <p:cNvCxnSpPr/>
          <p:nvPr/>
        </p:nvCxnSpPr>
        <p:spPr>
          <a:xfrm flipV="1">
            <a:off x="3981868" y="2646103"/>
            <a:ext cx="1" cy="23960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コネクタ 160"/>
          <p:cNvCxnSpPr/>
          <p:nvPr/>
        </p:nvCxnSpPr>
        <p:spPr>
          <a:xfrm>
            <a:off x="7200291" y="3725112"/>
            <a:ext cx="39293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矢印コネクタ 161"/>
          <p:cNvCxnSpPr/>
          <p:nvPr/>
        </p:nvCxnSpPr>
        <p:spPr>
          <a:xfrm>
            <a:off x="7380505" y="3390051"/>
            <a:ext cx="0" cy="335061"/>
          </a:xfrm>
          <a:prstGeom prst="straightConnector1">
            <a:avLst/>
          </a:prstGeom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テキスト ボックス 162"/>
          <p:cNvSpPr txBox="1"/>
          <p:nvPr/>
        </p:nvSpPr>
        <p:spPr>
          <a:xfrm>
            <a:off x="7427446" y="335894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kumimoji="1" lang="ja-JP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4" name="直線コネクタ 163"/>
          <p:cNvCxnSpPr/>
          <p:nvPr/>
        </p:nvCxnSpPr>
        <p:spPr>
          <a:xfrm>
            <a:off x="7208160" y="3401076"/>
            <a:ext cx="39293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テキスト ボックス 164"/>
          <p:cNvSpPr txBox="1"/>
          <p:nvPr/>
        </p:nvSpPr>
        <p:spPr>
          <a:xfrm>
            <a:off x="3535752" y="285331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>
                <a:latin typeface="Times New Roman" pitchFamily="18" charset="0"/>
                <a:cs typeface="Times New Roman" pitchFamily="18" charset="0"/>
              </a:rPr>
              <a:t>A</a:t>
            </a:r>
            <a:endParaRPr kumimoji="1" lang="ja-JP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6" name="直線コネクタ 165"/>
          <p:cNvCxnSpPr/>
          <p:nvPr/>
        </p:nvCxnSpPr>
        <p:spPr>
          <a:xfrm>
            <a:off x="3590356" y="3303615"/>
            <a:ext cx="39293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コネクタ 166"/>
          <p:cNvCxnSpPr/>
          <p:nvPr/>
        </p:nvCxnSpPr>
        <p:spPr>
          <a:xfrm>
            <a:off x="3603006" y="4296825"/>
            <a:ext cx="39293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矢印コネクタ 167"/>
          <p:cNvCxnSpPr/>
          <p:nvPr/>
        </p:nvCxnSpPr>
        <p:spPr>
          <a:xfrm>
            <a:off x="3707904" y="3132331"/>
            <a:ext cx="0" cy="172145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矢印コネクタ 168"/>
          <p:cNvCxnSpPr/>
          <p:nvPr/>
        </p:nvCxnSpPr>
        <p:spPr>
          <a:xfrm>
            <a:off x="3707904" y="4287949"/>
            <a:ext cx="0" cy="172145"/>
          </a:xfrm>
          <a:prstGeom prst="straightConnector1">
            <a:avLst/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27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Analysis</a:t>
            </a:r>
            <a:endParaRPr lang="ja-JP" altLang="en-US" dirty="0"/>
          </a:p>
        </p:txBody>
      </p:sp>
      <p:sp>
        <p:nvSpPr>
          <p:cNvPr id="95" name="コンテンツ プレースホルダー 9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Photo is a projection of a </a:t>
            </a:r>
            <a:r>
              <a:rPr lang="en-US" altLang="ja-JP" dirty="0" smtClean="0">
                <a:solidFill>
                  <a:srgbClr val="FF0000"/>
                </a:solidFill>
              </a:rPr>
              <a:t>time-varying</a:t>
            </a:r>
            <a:r>
              <a:rPr lang="en-US" altLang="ja-JP" dirty="0" smtClean="0"/>
              <a:t> light field</a:t>
            </a:r>
            <a:endParaRPr lang="en-US" altLang="ja-JP" sz="20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2" name="テキスト ボックス 3071"/>
              <p:cNvSpPr txBox="1"/>
              <p:nvPr/>
            </p:nvSpPr>
            <p:spPr>
              <a:xfrm>
                <a:off x="699270" y="1138680"/>
                <a:ext cx="4634730" cy="899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/>
                        </a:rPr>
                        <m:t>𝐷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b="1">
                                  <a:latin typeface="Cambria Math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0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ja-JP" sz="2000" i="1">
                              <a:latin typeface="Cambria Math"/>
                            </a:rPr>
                            <m:t>𝑘</m:t>
                          </m:r>
                          <m:d>
                            <m:dPr>
                              <m:ctrlPr>
                                <a:rPr lang="en-US" altLang="ja-JP" sz="2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20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1">
                                      <a:latin typeface="Cambria Math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ja-JP" sz="20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ja-JP" sz="2000" b="1">
                                  <a:latin typeface="Cambria Math"/>
                                </a:rPr>
                                <m:t>𝐱</m:t>
                              </m:r>
                              <m:r>
                                <a:rPr lang="en-US" altLang="ja-JP" sz="2000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ja-JP" sz="20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ja-JP" sz="2000" b="1">
                                  <a:latin typeface="Cambria Math"/>
                                </a:rPr>
                                <m:t>𝐮</m:t>
                              </m:r>
                            </m:e>
                          </m:d>
                          <m:r>
                            <a:rPr lang="en-US" altLang="ja-JP" sz="2000" i="1">
                              <a:latin typeface="Cambria Math"/>
                              <a:ea typeface="Cambria Math"/>
                            </a:rPr>
                            <m:t>⋅</m:t>
                          </m:r>
                          <m:r>
                            <a:rPr lang="en-US" altLang="ja-JP" sz="2000" i="1">
                              <a:latin typeface="Cambria Math"/>
                              <a:ea typeface="Cambria Math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ja-JP" sz="20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2000" b="1">
                                  <a:latin typeface="Cambria Math"/>
                                  <a:ea typeface="Cambria Math"/>
                                </a:rPr>
                                <m:t>𝐱</m:t>
                              </m:r>
                              <m:r>
                                <a:rPr lang="en-US" altLang="ja-JP" sz="2000" b="1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ja-JP" sz="2000" b="1">
                                  <a:latin typeface="Cambria Math"/>
                                  <a:ea typeface="Cambria Math"/>
                                </a:rPr>
                                <m:t>𝐮</m:t>
                              </m:r>
                            </m:e>
                          </m:d>
                          <m:r>
                            <a:rPr lang="en-US" altLang="ja-JP" sz="20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altLang="ja-JP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ja-JP" sz="2000" b="1">
                              <a:latin typeface="Cambria Math"/>
                              <a:ea typeface="Cambria Math"/>
                            </a:rPr>
                            <m:t>𝐱</m:t>
                          </m:r>
                          <m:r>
                            <a:rPr lang="en-US" altLang="ja-JP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ja-JP" sz="2000" b="1">
                              <a:latin typeface="Cambria Math"/>
                              <a:ea typeface="Cambria Math"/>
                            </a:rPr>
                            <m:t>𝐮</m:t>
                          </m:r>
                        </m:e>
                      </m:nary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072" name="テキスト ボックス 30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70" y="1138680"/>
                <a:ext cx="4634730" cy="8996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グループ化 17"/>
          <p:cNvGrpSpPr/>
          <p:nvPr/>
        </p:nvGrpSpPr>
        <p:grpSpPr>
          <a:xfrm>
            <a:off x="2144032" y="1809750"/>
            <a:ext cx="1446324" cy="609600"/>
            <a:chOff x="2144032" y="1809750"/>
            <a:chExt cx="1446324" cy="609600"/>
          </a:xfrm>
        </p:grpSpPr>
        <p:cxnSp>
          <p:nvCxnSpPr>
            <p:cNvPr id="102" name="直線コネクタ 101"/>
            <p:cNvCxnSpPr/>
            <p:nvPr/>
          </p:nvCxnSpPr>
          <p:spPr bwMode="auto">
            <a:xfrm flipV="1">
              <a:off x="2144032" y="1809750"/>
              <a:ext cx="1446324" cy="86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07" name="テキスト ボックス 106"/>
            <p:cNvSpPr txBox="1"/>
            <p:nvPr/>
          </p:nvSpPr>
          <p:spPr>
            <a:xfrm>
              <a:off x="2367492" y="1834575"/>
              <a:ext cx="10615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008000"/>
                  </a:solidFill>
                </a:rPr>
                <a:t>Light field</a:t>
              </a:r>
            </a:p>
            <a:p>
              <a:pPr algn="ctr"/>
              <a:r>
                <a:rPr lang="en-US" altLang="ja-JP" dirty="0" smtClean="0">
                  <a:solidFill>
                    <a:srgbClr val="008000"/>
                  </a:solidFill>
                </a:rPr>
                <a:t>kernel</a:t>
              </a:r>
              <a:endParaRPr kumimoji="1" lang="ja-JP" alt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3733800" y="1809750"/>
            <a:ext cx="1061509" cy="363379"/>
            <a:chOff x="3733800" y="1809750"/>
            <a:chExt cx="1061509" cy="363379"/>
          </a:xfrm>
        </p:grpSpPr>
        <p:cxnSp>
          <p:nvCxnSpPr>
            <p:cNvPr id="103" name="直線コネクタ 102"/>
            <p:cNvCxnSpPr/>
            <p:nvPr/>
          </p:nvCxnSpPr>
          <p:spPr bwMode="auto">
            <a:xfrm>
              <a:off x="3877512" y="1809750"/>
              <a:ext cx="72237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08" name="テキスト ボックス 107"/>
            <p:cNvSpPr txBox="1"/>
            <p:nvPr/>
          </p:nvSpPr>
          <p:spPr>
            <a:xfrm>
              <a:off x="3733800" y="1834575"/>
              <a:ext cx="10615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0000FF"/>
                  </a:solidFill>
                </a:rPr>
                <a:t>Light field</a:t>
              </a:r>
            </a:p>
          </p:txBody>
        </p:sp>
      </p:grpSp>
      <p:sp>
        <p:nvSpPr>
          <p:cNvPr id="109" name="テキスト ボックス 108"/>
          <p:cNvSpPr txBox="1"/>
          <p:nvPr/>
        </p:nvSpPr>
        <p:spPr>
          <a:xfrm>
            <a:off x="6823130" y="1352550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= (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6821499" y="1650482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= (</a:t>
            </a:r>
            <a:r>
              <a:rPr lang="en-US" altLang="ja-JP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337801" y="1809911"/>
            <a:ext cx="1643399" cy="609439"/>
            <a:chOff x="337801" y="1809911"/>
            <a:chExt cx="1643399" cy="609439"/>
          </a:xfrm>
        </p:grpSpPr>
        <p:sp>
          <p:nvSpPr>
            <p:cNvPr id="3079" name="テキスト ボックス 3078"/>
            <p:cNvSpPr txBox="1"/>
            <p:nvPr/>
          </p:nvSpPr>
          <p:spPr>
            <a:xfrm>
              <a:off x="337801" y="1834575"/>
              <a:ext cx="16433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CC0099"/>
                  </a:solidFill>
                </a:rPr>
                <a:t>Defocus-blurred</a:t>
              </a:r>
            </a:p>
            <a:p>
              <a:pPr algn="ctr"/>
              <a:r>
                <a:rPr kumimoji="1" lang="en-US" altLang="ja-JP" dirty="0" smtClean="0">
                  <a:solidFill>
                    <a:srgbClr val="CC0099"/>
                  </a:solidFill>
                </a:rPr>
                <a:t>image</a:t>
              </a:r>
              <a:endParaRPr kumimoji="1" lang="ja-JP" altLang="en-US" dirty="0">
                <a:solidFill>
                  <a:srgbClr val="CC0099"/>
                </a:solidFill>
              </a:endParaRPr>
            </a:p>
          </p:txBody>
        </p:sp>
        <p:cxnSp>
          <p:nvCxnSpPr>
            <p:cNvPr id="111" name="直線コネクタ 110"/>
            <p:cNvCxnSpPr/>
            <p:nvPr/>
          </p:nvCxnSpPr>
          <p:spPr bwMode="auto">
            <a:xfrm flipV="1">
              <a:off x="811287" y="1809911"/>
              <a:ext cx="752676" cy="1"/>
            </a:xfrm>
            <a:prstGeom prst="line">
              <a:avLst/>
            </a:prstGeom>
            <a:noFill/>
            <a:ln w="38100" cap="flat" cmpd="sng" algn="ctr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32" name="直線コネクタ 131"/>
          <p:cNvCxnSpPr/>
          <p:nvPr/>
        </p:nvCxnSpPr>
        <p:spPr>
          <a:xfrm>
            <a:off x="6660233" y="3789528"/>
            <a:ext cx="72027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平行四辺形 132"/>
          <p:cNvSpPr/>
          <p:nvPr/>
        </p:nvSpPr>
        <p:spPr>
          <a:xfrm rot="5400000">
            <a:off x="5472100" y="3348180"/>
            <a:ext cx="2376264" cy="864096"/>
          </a:xfrm>
          <a:prstGeom prst="parallelogram">
            <a:avLst>
              <a:gd name="adj" fmla="val 10151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4" name="直線矢印コネクタ 133"/>
          <p:cNvCxnSpPr/>
          <p:nvPr/>
        </p:nvCxnSpPr>
        <p:spPr>
          <a:xfrm flipV="1">
            <a:off x="6660012" y="2635412"/>
            <a:ext cx="1" cy="23960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矢印コネクタ 134"/>
          <p:cNvCxnSpPr/>
          <p:nvPr/>
        </p:nvCxnSpPr>
        <p:spPr>
          <a:xfrm>
            <a:off x="6062464" y="3326012"/>
            <a:ext cx="1209822" cy="9073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テキスト ボックス 135"/>
          <p:cNvSpPr txBox="1"/>
          <p:nvPr/>
        </p:nvSpPr>
        <p:spPr>
          <a:xfrm>
            <a:off x="7308304" y="4071361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latin typeface="Times New Roman" pitchFamily="18" charset="0"/>
                <a:cs typeface="Times New Roman" pitchFamily="18" charset="0"/>
              </a:rPr>
              <a:t>x</a:t>
            </a:r>
            <a:endParaRPr kumimoji="1" lang="ja-JP" alt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テキスト ボックス 136"/>
          <p:cNvSpPr txBox="1"/>
          <p:nvPr/>
        </p:nvSpPr>
        <p:spPr>
          <a:xfrm>
            <a:off x="6689478" y="2414885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endParaRPr kumimoji="1" lang="ja-JP" alt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8" name="直線コネクタ 137"/>
          <p:cNvCxnSpPr>
            <a:stCxn id="144" idx="0"/>
            <a:endCxn id="153" idx="4"/>
          </p:cNvCxnSpPr>
          <p:nvPr/>
        </p:nvCxnSpPr>
        <p:spPr>
          <a:xfrm>
            <a:off x="3971062" y="3315277"/>
            <a:ext cx="2931291" cy="452816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3976286" y="3778977"/>
            <a:ext cx="268394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/>
          <p:cNvCxnSpPr>
            <a:stCxn id="144" idx="4"/>
            <a:endCxn id="153" idx="0"/>
          </p:cNvCxnSpPr>
          <p:nvPr/>
        </p:nvCxnSpPr>
        <p:spPr>
          <a:xfrm flipV="1">
            <a:off x="3971062" y="3390051"/>
            <a:ext cx="2931291" cy="897334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平行四辺形 140"/>
          <p:cNvSpPr/>
          <p:nvPr/>
        </p:nvSpPr>
        <p:spPr>
          <a:xfrm rot="5400000">
            <a:off x="2771568" y="3348180"/>
            <a:ext cx="2376264" cy="864096"/>
          </a:xfrm>
          <a:prstGeom prst="parallelogram">
            <a:avLst>
              <a:gd name="adj" fmla="val 10151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2" name="直線コネクタ 141"/>
          <p:cNvCxnSpPr/>
          <p:nvPr/>
        </p:nvCxnSpPr>
        <p:spPr>
          <a:xfrm>
            <a:off x="3999198" y="3325827"/>
            <a:ext cx="403278" cy="57548"/>
          </a:xfrm>
          <a:prstGeom prst="line">
            <a:avLst/>
          </a:prstGeom>
          <a:ln w="28575">
            <a:solidFill>
              <a:srgbClr val="FFB2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/>
          <p:nvPr/>
        </p:nvCxnSpPr>
        <p:spPr>
          <a:xfrm flipV="1">
            <a:off x="3971062" y="4153580"/>
            <a:ext cx="445482" cy="133806"/>
          </a:xfrm>
          <a:prstGeom prst="line">
            <a:avLst/>
          </a:prstGeom>
          <a:ln w="28575">
            <a:solidFill>
              <a:srgbClr val="FFB2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円/楕円 143"/>
          <p:cNvSpPr/>
          <p:nvPr/>
        </p:nvSpPr>
        <p:spPr>
          <a:xfrm>
            <a:off x="3755038" y="3315276"/>
            <a:ext cx="432048" cy="972108"/>
          </a:xfrm>
          <a:prstGeom prst="ellipse">
            <a:avLst/>
          </a:prstGeom>
          <a:solidFill>
            <a:srgbClr val="66CCFF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テキスト ボックス 144"/>
          <p:cNvSpPr txBox="1"/>
          <p:nvPr/>
        </p:nvSpPr>
        <p:spPr>
          <a:xfrm>
            <a:off x="4665494" y="407136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latin typeface="Times New Roman" pitchFamily="18" charset="0"/>
                <a:cs typeface="Times New Roman" pitchFamily="18" charset="0"/>
              </a:rPr>
              <a:t>u</a:t>
            </a:r>
            <a:endParaRPr kumimoji="1" lang="ja-JP" alt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6" name="直線矢印コネクタ 145"/>
          <p:cNvCxnSpPr/>
          <p:nvPr/>
        </p:nvCxnSpPr>
        <p:spPr>
          <a:xfrm>
            <a:off x="3390068" y="3326012"/>
            <a:ext cx="1209822" cy="9073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テキスト ボックス 146"/>
          <p:cNvSpPr txBox="1"/>
          <p:nvPr/>
        </p:nvSpPr>
        <p:spPr>
          <a:xfrm>
            <a:off x="3992292" y="2414885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latin typeface="Times New Roman" pitchFamily="18" charset="0"/>
                <a:cs typeface="Times New Roman" pitchFamily="18" charset="0"/>
              </a:rPr>
              <a:t>v</a:t>
            </a:r>
            <a:endParaRPr kumimoji="1" lang="ja-JP" alt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8" name="直線コネクタ 147"/>
          <p:cNvCxnSpPr/>
          <p:nvPr/>
        </p:nvCxnSpPr>
        <p:spPr>
          <a:xfrm>
            <a:off x="2001792" y="3769677"/>
            <a:ext cx="197449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コネクタ 148"/>
          <p:cNvCxnSpPr>
            <a:stCxn id="159" idx="5"/>
            <a:endCxn id="144" idx="4"/>
          </p:cNvCxnSpPr>
          <p:nvPr/>
        </p:nvCxnSpPr>
        <p:spPr>
          <a:xfrm>
            <a:off x="1932035" y="4163554"/>
            <a:ext cx="2039027" cy="123830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テキスト ボックス 149"/>
          <p:cNvSpPr txBox="1"/>
          <p:nvPr/>
        </p:nvSpPr>
        <p:spPr>
          <a:xfrm>
            <a:off x="5652121" y="2721210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cs typeface="Times New Roman" pitchFamily="18" charset="0"/>
              </a:rPr>
              <a:t>Sensor</a:t>
            </a:r>
            <a:endParaRPr kumimoji="1" lang="ja-JP" altLang="en-US" dirty="0">
              <a:cs typeface="Times New Roman" pitchFamily="18" charset="0"/>
            </a:endParaRPr>
          </a:p>
        </p:txBody>
      </p:sp>
      <p:sp>
        <p:nvSpPr>
          <p:cNvPr id="151" name="テキスト ボックス 150"/>
          <p:cNvSpPr txBox="1"/>
          <p:nvPr/>
        </p:nvSpPr>
        <p:spPr>
          <a:xfrm>
            <a:off x="3980884" y="2961188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cs typeface="Times New Roman" pitchFamily="18" charset="0"/>
              </a:rPr>
              <a:t>Aperture</a:t>
            </a:r>
            <a:endParaRPr kumimoji="1" lang="ja-JP" altLang="en-US" dirty="0">
              <a:cs typeface="Times New Roman" pitchFamily="18" charset="0"/>
            </a:endParaRPr>
          </a:p>
        </p:txBody>
      </p:sp>
      <p:cxnSp>
        <p:nvCxnSpPr>
          <p:cNvPr id="152" name="直線コネクタ 151"/>
          <p:cNvCxnSpPr>
            <a:stCxn id="159" idx="7"/>
            <a:endCxn id="144" idx="0"/>
          </p:cNvCxnSpPr>
          <p:nvPr/>
        </p:nvCxnSpPr>
        <p:spPr>
          <a:xfrm flipV="1">
            <a:off x="1932035" y="3315276"/>
            <a:ext cx="2039027" cy="771902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円/楕円 152"/>
          <p:cNvSpPr/>
          <p:nvPr/>
        </p:nvSpPr>
        <p:spPr>
          <a:xfrm>
            <a:off x="6794341" y="3390051"/>
            <a:ext cx="216024" cy="378042"/>
          </a:xfrm>
          <a:prstGeom prst="ellipse">
            <a:avLst/>
          </a:prstGeom>
          <a:solidFill>
            <a:srgbClr val="FF818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平行四辺形 153"/>
          <p:cNvSpPr/>
          <p:nvPr/>
        </p:nvSpPr>
        <p:spPr>
          <a:xfrm rot="5400000">
            <a:off x="835451" y="3348180"/>
            <a:ext cx="2376264" cy="864096"/>
          </a:xfrm>
          <a:prstGeom prst="parallelogram">
            <a:avLst>
              <a:gd name="adj" fmla="val 10151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5" name="直線コネクタ 154"/>
          <p:cNvCxnSpPr/>
          <p:nvPr/>
        </p:nvCxnSpPr>
        <p:spPr>
          <a:xfrm>
            <a:off x="1187625" y="3773752"/>
            <a:ext cx="85017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テキスト ボックス 155"/>
          <p:cNvSpPr txBox="1"/>
          <p:nvPr/>
        </p:nvSpPr>
        <p:spPr>
          <a:xfrm>
            <a:off x="1259632" y="4203325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cs typeface="Times New Roman" pitchFamily="18" charset="0"/>
              </a:rPr>
              <a:t>Scene point</a:t>
            </a:r>
            <a:endParaRPr kumimoji="1" lang="ja-JP" altLang="en-US" dirty="0">
              <a:cs typeface="Times New Roman" pitchFamily="18" charset="0"/>
            </a:endParaRPr>
          </a:p>
        </p:txBody>
      </p:sp>
      <p:cxnSp>
        <p:nvCxnSpPr>
          <p:cNvPr id="157" name="直線コネクタ 156"/>
          <p:cNvCxnSpPr>
            <a:stCxn id="159" idx="5"/>
          </p:cNvCxnSpPr>
          <p:nvPr/>
        </p:nvCxnSpPr>
        <p:spPr>
          <a:xfrm>
            <a:off x="1932035" y="4163554"/>
            <a:ext cx="543168" cy="32230"/>
          </a:xfrm>
          <a:prstGeom prst="line">
            <a:avLst/>
          </a:prstGeom>
          <a:ln w="28575">
            <a:solidFill>
              <a:srgbClr val="FFB2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コネクタ 157"/>
          <p:cNvCxnSpPr>
            <a:stCxn id="159" idx="7"/>
          </p:cNvCxnSpPr>
          <p:nvPr/>
        </p:nvCxnSpPr>
        <p:spPr>
          <a:xfrm flipV="1">
            <a:off x="1932035" y="3893756"/>
            <a:ext cx="543168" cy="193422"/>
          </a:xfrm>
          <a:prstGeom prst="line">
            <a:avLst/>
          </a:prstGeom>
          <a:ln w="28575">
            <a:solidFill>
              <a:srgbClr val="FFB2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円/楕円 158"/>
          <p:cNvSpPr/>
          <p:nvPr/>
        </p:nvSpPr>
        <p:spPr>
          <a:xfrm>
            <a:off x="1839679" y="4071360"/>
            <a:ext cx="108202" cy="1080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0" name="直線矢印コネクタ 159"/>
          <p:cNvCxnSpPr/>
          <p:nvPr/>
        </p:nvCxnSpPr>
        <p:spPr>
          <a:xfrm flipV="1">
            <a:off x="3981868" y="2646103"/>
            <a:ext cx="1" cy="23960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コネクタ 160"/>
          <p:cNvCxnSpPr/>
          <p:nvPr/>
        </p:nvCxnSpPr>
        <p:spPr>
          <a:xfrm>
            <a:off x="7200291" y="3725112"/>
            <a:ext cx="39293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矢印コネクタ 161"/>
          <p:cNvCxnSpPr/>
          <p:nvPr/>
        </p:nvCxnSpPr>
        <p:spPr>
          <a:xfrm>
            <a:off x="7380505" y="3390051"/>
            <a:ext cx="0" cy="335061"/>
          </a:xfrm>
          <a:prstGeom prst="straightConnector1">
            <a:avLst/>
          </a:prstGeom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テキスト ボックス 162"/>
          <p:cNvSpPr txBox="1"/>
          <p:nvPr/>
        </p:nvSpPr>
        <p:spPr>
          <a:xfrm>
            <a:off x="7427446" y="335894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kumimoji="1" lang="ja-JP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4" name="直線コネクタ 163"/>
          <p:cNvCxnSpPr/>
          <p:nvPr/>
        </p:nvCxnSpPr>
        <p:spPr>
          <a:xfrm>
            <a:off x="7208160" y="3401076"/>
            <a:ext cx="39293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テキスト ボックス 164"/>
          <p:cNvSpPr txBox="1"/>
          <p:nvPr/>
        </p:nvSpPr>
        <p:spPr>
          <a:xfrm>
            <a:off x="3535752" y="285331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>
                <a:latin typeface="Times New Roman" pitchFamily="18" charset="0"/>
                <a:cs typeface="Times New Roman" pitchFamily="18" charset="0"/>
              </a:rPr>
              <a:t>A</a:t>
            </a:r>
            <a:endParaRPr kumimoji="1" lang="ja-JP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6" name="直線コネクタ 165"/>
          <p:cNvCxnSpPr/>
          <p:nvPr/>
        </p:nvCxnSpPr>
        <p:spPr>
          <a:xfrm>
            <a:off x="3590356" y="3303615"/>
            <a:ext cx="39293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コネクタ 166"/>
          <p:cNvCxnSpPr/>
          <p:nvPr/>
        </p:nvCxnSpPr>
        <p:spPr>
          <a:xfrm>
            <a:off x="3603006" y="4296825"/>
            <a:ext cx="39293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矢印コネクタ 167"/>
          <p:cNvCxnSpPr/>
          <p:nvPr/>
        </p:nvCxnSpPr>
        <p:spPr>
          <a:xfrm>
            <a:off x="3707904" y="3132331"/>
            <a:ext cx="0" cy="172145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矢印コネクタ 168"/>
          <p:cNvCxnSpPr/>
          <p:nvPr/>
        </p:nvCxnSpPr>
        <p:spPr>
          <a:xfrm>
            <a:off x="3707904" y="4287949"/>
            <a:ext cx="0" cy="172145"/>
          </a:xfrm>
          <a:prstGeom prst="straightConnector1">
            <a:avLst/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/>
          <p:cNvGrpSpPr/>
          <p:nvPr/>
        </p:nvGrpSpPr>
        <p:grpSpPr>
          <a:xfrm>
            <a:off x="1872515" y="2876550"/>
            <a:ext cx="1005403" cy="1219200"/>
            <a:chOff x="1872515" y="2876550"/>
            <a:chExt cx="1005403" cy="1219200"/>
          </a:xfrm>
        </p:grpSpPr>
        <p:cxnSp>
          <p:nvCxnSpPr>
            <p:cNvPr id="54" name="直線矢印コネクタ 53"/>
            <p:cNvCxnSpPr/>
            <p:nvPr/>
          </p:nvCxnSpPr>
          <p:spPr>
            <a:xfrm flipV="1">
              <a:off x="1914718" y="3603460"/>
              <a:ext cx="274726" cy="4922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テキスト ボックス 54"/>
            <p:cNvSpPr txBox="1"/>
            <p:nvPr/>
          </p:nvSpPr>
          <p:spPr>
            <a:xfrm>
              <a:off x="1872515" y="2876550"/>
              <a:ext cx="100540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 smtClean="0">
                  <a:solidFill>
                    <a:srgbClr val="FF0000"/>
                  </a:solidFill>
                  <a:cs typeface="Times New Roman" pitchFamily="18" charset="0"/>
                </a:rPr>
                <a:t>V</a:t>
              </a:r>
              <a:r>
                <a:rPr kumimoji="1" lang="en-US" altLang="ja-JP" sz="1800" dirty="0" smtClean="0">
                  <a:solidFill>
                    <a:srgbClr val="FF0000"/>
                  </a:solidFill>
                  <a:cs typeface="Times New Roman" pitchFamily="18" charset="0"/>
                </a:rPr>
                <a:t>elocity</a:t>
              </a:r>
              <a:endParaRPr lang="en-US" altLang="ja-JP" sz="1800" dirty="0">
                <a:solidFill>
                  <a:srgbClr val="FF0000"/>
                </a:solidFill>
                <a:cs typeface="Times New Roman" pitchFamily="18" charset="0"/>
              </a:endParaRPr>
            </a:p>
            <a:p>
              <a:r>
                <a:rPr kumimoji="1" lang="en-US" altLang="ja-JP" sz="2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kumimoji="1" lang="en-US" altLang="ja-JP" sz="20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1" lang="en-US" altLang="ja-JP" sz="2000" i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kumimoji="1" lang="en-US" altLang="ja-JP" sz="2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ja-JP" sz="20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kumimoji="1" lang="en-US" altLang="ja-JP" sz="2000" i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kumimoji="1" lang="en-US" altLang="ja-JP" sz="2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kumimoji="1" lang="ja-JP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35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Analysis</a:t>
            </a:r>
            <a:endParaRPr lang="ja-JP" altLang="en-US" dirty="0"/>
          </a:p>
        </p:txBody>
      </p:sp>
      <p:sp>
        <p:nvSpPr>
          <p:cNvPr id="95" name="コンテンツ プレースホルダー 9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Photo is a projection of a </a:t>
            </a:r>
            <a:r>
              <a:rPr lang="en-US" altLang="ja-JP" dirty="0" smtClean="0">
                <a:solidFill>
                  <a:srgbClr val="FF0000"/>
                </a:solidFill>
              </a:rPr>
              <a:t>time-varying</a:t>
            </a:r>
            <a:r>
              <a:rPr lang="en-US" altLang="ja-JP" dirty="0" smtClean="0"/>
              <a:t> light field</a:t>
            </a:r>
            <a:endParaRPr lang="en-US" altLang="ja-JP" sz="2000" dirty="0" smtClean="0"/>
          </a:p>
        </p:txBody>
      </p:sp>
      <p:cxnSp>
        <p:nvCxnSpPr>
          <p:cNvPr id="132" name="直線コネクタ 131"/>
          <p:cNvCxnSpPr/>
          <p:nvPr/>
        </p:nvCxnSpPr>
        <p:spPr>
          <a:xfrm>
            <a:off x="6660233" y="3789528"/>
            <a:ext cx="72027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平行四辺形 132"/>
          <p:cNvSpPr/>
          <p:nvPr/>
        </p:nvSpPr>
        <p:spPr>
          <a:xfrm rot="5400000">
            <a:off x="5472100" y="3348180"/>
            <a:ext cx="2376264" cy="864096"/>
          </a:xfrm>
          <a:prstGeom prst="parallelogram">
            <a:avLst>
              <a:gd name="adj" fmla="val 10151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4" name="直線矢印コネクタ 133"/>
          <p:cNvCxnSpPr/>
          <p:nvPr/>
        </p:nvCxnSpPr>
        <p:spPr>
          <a:xfrm flipV="1">
            <a:off x="6660012" y="2635412"/>
            <a:ext cx="1" cy="23960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矢印コネクタ 134"/>
          <p:cNvCxnSpPr/>
          <p:nvPr/>
        </p:nvCxnSpPr>
        <p:spPr>
          <a:xfrm>
            <a:off x="6062464" y="3326012"/>
            <a:ext cx="1209822" cy="9073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テキスト ボックス 135"/>
          <p:cNvSpPr txBox="1"/>
          <p:nvPr/>
        </p:nvSpPr>
        <p:spPr>
          <a:xfrm>
            <a:off x="7308304" y="4071361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latin typeface="Times New Roman" pitchFamily="18" charset="0"/>
                <a:cs typeface="Times New Roman" pitchFamily="18" charset="0"/>
              </a:rPr>
              <a:t>x</a:t>
            </a:r>
            <a:endParaRPr kumimoji="1" lang="ja-JP" alt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テキスト ボックス 136"/>
          <p:cNvSpPr txBox="1"/>
          <p:nvPr/>
        </p:nvSpPr>
        <p:spPr>
          <a:xfrm>
            <a:off x="6689478" y="2414885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endParaRPr kumimoji="1" lang="ja-JP" alt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8" name="直線コネクタ 137"/>
          <p:cNvCxnSpPr>
            <a:stCxn id="144" idx="0"/>
            <a:endCxn id="153" idx="4"/>
          </p:cNvCxnSpPr>
          <p:nvPr/>
        </p:nvCxnSpPr>
        <p:spPr>
          <a:xfrm>
            <a:off x="3971062" y="3315277"/>
            <a:ext cx="2931291" cy="452816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3976286" y="3778977"/>
            <a:ext cx="268394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/>
          <p:cNvCxnSpPr>
            <a:stCxn id="144" idx="4"/>
            <a:endCxn id="153" idx="0"/>
          </p:cNvCxnSpPr>
          <p:nvPr/>
        </p:nvCxnSpPr>
        <p:spPr>
          <a:xfrm flipV="1">
            <a:off x="3971062" y="3390051"/>
            <a:ext cx="2931291" cy="897334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平行四辺形 140"/>
          <p:cNvSpPr/>
          <p:nvPr/>
        </p:nvSpPr>
        <p:spPr>
          <a:xfrm rot="5400000">
            <a:off x="2771568" y="3348180"/>
            <a:ext cx="2376264" cy="864096"/>
          </a:xfrm>
          <a:prstGeom prst="parallelogram">
            <a:avLst>
              <a:gd name="adj" fmla="val 10151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2" name="直線コネクタ 141"/>
          <p:cNvCxnSpPr/>
          <p:nvPr/>
        </p:nvCxnSpPr>
        <p:spPr>
          <a:xfrm>
            <a:off x="3999198" y="3325827"/>
            <a:ext cx="403278" cy="57548"/>
          </a:xfrm>
          <a:prstGeom prst="line">
            <a:avLst/>
          </a:prstGeom>
          <a:ln w="28575">
            <a:solidFill>
              <a:srgbClr val="FFB2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/>
          <p:nvPr/>
        </p:nvCxnSpPr>
        <p:spPr>
          <a:xfrm flipV="1">
            <a:off x="3971062" y="4153580"/>
            <a:ext cx="445482" cy="133806"/>
          </a:xfrm>
          <a:prstGeom prst="line">
            <a:avLst/>
          </a:prstGeom>
          <a:ln w="28575">
            <a:solidFill>
              <a:srgbClr val="FFB2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円/楕円 143"/>
          <p:cNvSpPr/>
          <p:nvPr/>
        </p:nvSpPr>
        <p:spPr>
          <a:xfrm>
            <a:off x="3755038" y="3315276"/>
            <a:ext cx="432048" cy="972108"/>
          </a:xfrm>
          <a:prstGeom prst="ellipse">
            <a:avLst/>
          </a:prstGeom>
          <a:solidFill>
            <a:srgbClr val="66CCFF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テキスト ボックス 144"/>
          <p:cNvSpPr txBox="1"/>
          <p:nvPr/>
        </p:nvSpPr>
        <p:spPr>
          <a:xfrm>
            <a:off x="4665494" y="407136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latin typeface="Times New Roman" pitchFamily="18" charset="0"/>
                <a:cs typeface="Times New Roman" pitchFamily="18" charset="0"/>
              </a:rPr>
              <a:t>u</a:t>
            </a:r>
            <a:endParaRPr kumimoji="1" lang="ja-JP" alt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6" name="直線矢印コネクタ 145"/>
          <p:cNvCxnSpPr/>
          <p:nvPr/>
        </p:nvCxnSpPr>
        <p:spPr>
          <a:xfrm>
            <a:off x="3390068" y="3326012"/>
            <a:ext cx="1209822" cy="9073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テキスト ボックス 146"/>
          <p:cNvSpPr txBox="1"/>
          <p:nvPr/>
        </p:nvSpPr>
        <p:spPr>
          <a:xfrm>
            <a:off x="3992292" y="2414885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latin typeface="Times New Roman" pitchFamily="18" charset="0"/>
                <a:cs typeface="Times New Roman" pitchFamily="18" charset="0"/>
              </a:rPr>
              <a:t>v</a:t>
            </a:r>
            <a:endParaRPr kumimoji="1" lang="ja-JP" alt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8" name="直線コネクタ 147"/>
          <p:cNvCxnSpPr/>
          <p:nvPr/>
        </p:nvCxnSpPr>
        <p:spPr>
          <a:xfrm>
            <a:off x="2001792" y="3769677"/>
            <a:ext cx="197449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コネクタ 148"/>
          <p:cNvCxnSpPr>
            <a:stCxn id="159" idx="5"/>
            <a:endCxn id="144" idx="4"/>
          </p:cNvCxnSpPr>
          <p:nvPr/>
        </p:nvCxnSpPr>
        <p:spPr>
          <a:xfrm>
            <a:off x="1932035" y="4163554"/>
            <a:ext cx="2039027" cy="123830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テキスト ボックス 149"/>
          <p:cNvSpPr txBox="1"/>
          <p:nvPr/>
        </p:nvSpPr>
        <p:spPr>
          <a:xfrm>
            <a:off x="5652121" y="2721210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cs typeface="Times New Roman" pitchFamily="18" charset="0"/>
              </a:rPr>
              <a:t>Sensor</a:t>
            </a:r>
            <a:endParaRPr kumimoji="1" lang="ja-JP" altLang="en-US" dirty="0">
              <a:cs typeface="Times New Roman" pitchFamily="18" charset="0"/>
            </a:endParaRPr>
          </a:p>
        </p:txBody>
      </p:sp>
      <p:sp>
        <p:nvSpPr>
          <p:cNvPr id="151" name="テキスト ボックス 150"/>
          <p:cNvSpPr txBox="1"/>
          <p:nvPr/>
        </p:nvSpPr>
        <p:spPr>
          <a:xfrm>
            <a:off x="3980884" y="2961188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cs typeface="Times New Roman" pitchFamily="18" charset="0"/>
              </a:rPr>
              <a:t>Aperture</a:t>
            </a:r>
            <a:endParaRPr kumimoji="1" lang="ja-JP" altLang="en-US" dirty="0">
              <a:cs typeface="Times New Roman" pitchFamily="18" charset="0"/>
            </a:endParaRPr>
          </a:p>
        </p:txBody>
      </p:sp>
      <p:cxnSp>
        <p:nvCxnSpPr>
          <p:cNvPr id="152" name="直線コネクタ 151"/>
          <p:cNvCxnSpPr>
            <a:stCxn id="159" idx="7"/>
            <a:endCxn id="144" idx="0"/>
          </p:cNvCxnSpPr>
          <p:nvPr/>
        </p:nvCxnSpPr>
        <p:spPr>
          <a:xfrm flipV="1">
            <a:off x="1932035" y="3315276"/>
            <a:ext cx="2039027" cy="771902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円/楕円 152"/>
          <p:cNvSpPr/>
          <p:nvPr/>
        </p:nvSpPr>
        <p:spPr>
          <a:xfrm>
            <a:off x="6794341" y="3390051"/>
            <a:ext cx="216024" cy="378042"/>
          </a:xfrm>
          <a:prstGeom prst="ellipse">
            <a:avLst/>
          </a:prstGeom>
          <a:solidFill>
            <a:srgbClr val="FF818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平行四辺形 153"/>
          <p:cNvSpPr/>
          <p:nvPr/>
        </p:nvSpPr>
        <p:spPr>
          <a:xfrm rot="5400000">
            <a:off x="835451" y="3348180"/>
            <a:ext cx="2376264" cy="864096"/>
          </a:xfrm>
          <a:prstGeom prst="parallelogram">
            <a:avLst>
              <a:gd name="adj" fmla="val 10151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5" name="直線コネクタ 154"/>
          <p:cNvCxnSpPr/>
          <p:nvPr/>
        </p:nvCxnSpPr>
        <p:spPr>
          <a:xfrm>
            <a:off x="1187625" y="3773752"/>
            <a:ext cx="85017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テキスト ボックス 155"/>
          <p:cNvSpPr txBox="1"/>
          <p:nvPr/>
        </p:nvSpPr>
        <p:spPr>
          <a:xfrm>
            <a:off x="1259632" y="4203325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cs typeface="Times New Roman" pitchFamily="18" charset="0"/>
              </a:rPr>
              <a:t>Scene point</a:t>
            </a:r>
            <a:endParaRPr kumimoji="1" lang="ja-JP" altLang="en-US" dirty="0">
              <a:cs typeface="Times New Roman" pitchFamily="18" charset="0"/>
            </a:endParaRPr>
          </a:p>
        </p:txBody>
      </p:sp>
      <p:cxnSp>
        <p:nvCxnSpPr>
          <p:cNvPr id="157" name="直線コネクタ 156"/>
          <p:cNvCxnSpPr>
            <a:stCxn id="159" idx="5"/>
          </p:cNvCxnSpPr>
          <p:nvPr/>
        </p:nvCxnSpPr>
        <p:spPr>
          <a:xfrm>
            <a:off x="1932035" y="4163554"/>
            <a:ext cx="543168" cy="32230"/>
          </a:xfrm>
          <a:prstGeom prst="line">
            <a:avLst/>
          </a:prstGeom>
          <a:ln w="28575">
            <a:solidFill>
              <a:srgbClr val="FFB2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コネクタ 157"/>
          <p:cNvCxnSpPr>
            <a:stCxn id="159" idx="7"/>
          </p:cNvCxnSpPr>
          <p:nvPr/>
        </p:nvCxnSpPr>
        <p:spPr>
          <a:xfrm flipV="1">
            <a:off x="1932035" y="3893756"/>
            <a:ext cx="543168" cy="193422"/>
          </a:xfrm>
          <a:prstGeom prst="line">
            <a:avLst/>
          </a:prstGeom>
          <a:ln w="28575">
            <a:solidFill>
              <a:srgbClr val="FFB2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円/楕円 158"/>
          <p:cNvSpPr/>
          <p:nvPr/>
        </p:nvSpPr>
        <p:spPr>
          <a:xfrm>
            <a:off x="1839679" y="4071360"/>
            <a:ext cx="108202" cy="1080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0" name="直線矢印コネクタ 159"/>
          <p:cNvCxnSpPr/>
          <p:nvPr/>
        </p:nvCxnSpPr>
        <p:spPr>
          <a:xfrm flipV="1">
            <a:off x="3981868" y="2646103"/>
            <a:ext cx="1" cy="23960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コネクタ 160"/>
          <p:cNvCxnSpPr/>
          <p:nvPr/>
        </p:nvCxnSpPr>
        <p:spPr>
          <a:xfrm>
            <a:off x="7200291" y="3725112"/>
            <a:ext cx="39293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矢印コネクタ 161"/>
          <p:cNvCxnSpPr/>
          <p:nvPr/>
        </p:nvCxnSpPr>
        <p:spPr>
          <a:xfrm>
            <a:off x="7380505" y="3390051"/>
            <a:ext cx="0" cy="335061"/>
          </a:xfrm>
          <a:prstGeom prst="straightConnector1">
            <a:avLst/>
          </a:prstGeom>
          <a:ln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テキスト ボックス 162"/>
          <p:cNvSpPr txBox="1"/>
          <p:nvPr/>
        </p:nvSpPr>
        <p:spPr>
          <a:xfrm>
            <a:off x="7427446" y="335894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kumimoji="1" lang="ja-JP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4" name="直線コネクタ 163"/>
          <p:cNvCxnSpPr/>
          <p:nvPr/>
        </p:nvCxnSpPr>
        <p:spPr>
          <a:xfrm>
            <a:off x="7208160" y="3401076"/>
            <a:ext cx="39293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テキスト ボックス 164"/>
          <p:cNvSpPr txBox="1"/>
          <p:nvPr/>
        </p:nvSpPr>
        <p:spPr>
          <a:xfrm>
            <a:off x="3535752" y="285331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>
                <a:latin typeface="Times New Roman" pitchFamily="18" charset="0"/>
                <a:cs typeface="Times New Roman" pitchFamily="18" charset="0"/>
              </a:rPr>
              <a:t>A</a:t>
            </a:r>
            <a:endParaRPr kumimoji="1" lang="ja-JP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6" name="直線コネクタ 165"/>
          <p:cNvCxnSpPr/>
          <p:nvPr/>
        </p:nvCxnSpPr>
        <p:spPr>
          <a:xfrm>
            <a:off x="3590356" y="3303615"/>
            <a:ext cx="39293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コネクタ 166"/>
          <p:cNvCxnSpPr/>
          <p:nvPr/>
        </p:nvCxnSpPr>
        <p:spPr>
          <a:xfrm>
            <a:off x="3603006" y="4296825"/>
            <a:ext cx="39293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矢印コネクタ 167"/>
          <p:cNvCxnSpPr/>
          <p:nvPr/>
        </p:nvCxnSpPr>
        <p:spPr>
          <a:xfrm>
            <a:off x="3707904" y="3132331"/>
            <a:ext cx="0" cy="172145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矢印コネクタ 168"/>
          <p:cNvCxnSpPr/>
          <p:nvPr/>
        </p:nvCxnSpPr>
        <p:spPr>
          <a:xfrm>
            <a:off x="3707904" y="4287949"/>
            <a:ext cx="0" cy="172145"/>
          </a:xfrm>
          <a:prstGeom prst="straightConnector1">
            <a:avLst/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 flipV="1">
            <a:off x="1914718" y="3603460"/>
            <a:ext cx="274726" cy="4922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1872515" y="2876550"/>
            <a:ext cx="100540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FF0000"/>
                </a:solidFill>
                <a:cs typeface="Times New Roman" pitchFamily="18" charset="0"/>
              </a:rPr>
              <a:t>V</a:t>
            </a:r>
            <a:r>
              <a:rPr kumimoji="1" lang="en-US" altLang="ja-JP" sz="1800" dirty="0" smtClean="0">
                <a:solidFill>
                  <a:srgbClr val="FF0000"/>
                </a:solidFill>
                <a:cs typeface="Times New Roman" pitchFamily="18" charset="0"/>
              </a:rPr>
              <a:t>elocity</a:t>
            </a:r>
            <a:endParaRPr lang="en-US" altLang="ja-JP" sz="1800" dirty="0">
              <a:solidFill>
                <a:srgbClr val="FF0000"/>
              </a:solidFill>
              <a:cs typeface="Times New Roman" pitchFamily="18" charset="0"/>
            </a:endParaRPr>
          </a:p>
          <a:p>
            <a:r>
              <a:rPr kumimoji="1"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1" lang="en-US" altLang="ja-JP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1" lang="en-US" altLang="ja-JP" sz="2000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1" lang="en-US" altLang="ja-JP" sz="2000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/>
              <p:cNvSpPr txBox="1"/>
              <p:nvPr/>
            </p:nvSpPr>
            <p:spPr>
              <a:xfrm>
                <a:off x="685800" y="1138680"/>
                <a:ext cx="5591274" cy="899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/>
                        </a:rPr>
                        <m:t>𝐷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b="1">
                                  <a:latin typeface="Cambria Math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0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ja-JP" sz="2000" i="1">
                              <a:latin typeface="Cambria Math"/>
                            </a:rPr>
                            <m:t>𝑘</m:t>
                          </m:r>
                          <m:d>
                            <m:dPr>
                              <m:ctrlPr>
                                <a:rPr lang="en-US" altLang="ja-JP" sz="2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20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1">
                                      <a:latin typeface="Cambria Math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ja-JP" sz="20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ja-JP" sz="2000" b="1">
                                  <a:latin typeface="Cambria Math"/>
                                </a:rPr>
                                <m:t>𝐱</m:t>
                              </m:r>
                              <m:r>
                                <a:rPr lang="en-US" altLang="ja-JP" sz="2000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ja-JP" sz="20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ja-JP" sz="2000" b="1">
                                  <a:latin typeface="Cambria Math"/>
                                </a:rPr>
                                <m:t>𝐮</m:t>
                              </m:r>
                              <m:r>
                                <a:rPr lang="en-US" altLang="ja-JP" sz="2000" b="1"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altLang="ja-JP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ja-JP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ja-JP" sz="2000" i="1">
                              <a:latin typeface="Cambria Math"/>
                              <a:ea typeface="Cambria Math"/>
                            </a:rPr>
                            <m:t>⋅</m:t>
                          </m:r>
                          <m:r>
                            <a:rPr lang="en-US" altLang="ja-JP" sz="2000" i="1">
                              <a:latin typeface="Cambria Math"/>
                              <a:ea typeface="Cambria Math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ja-JP" sz="20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2000" b="1">
                                  <a:latin typeface="Cambria Math"/>
                                  <a:ea typeface="Cambria Math"/>
                                </a:rPr>
                                <m:t>𝐱</m:t>
                              </m:r>
                              <m:r>
                                <a:rPr lang="en-US" altLang="ja-JP" sz="2000" b="1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ja-JP" sz="2000" b="1">
                                  <a:latin typeface="Cambria Math"/>
                                  <a:ea typeface="Cambria Math"/>
                                </a:rPr>
                                <m:t>𝐮</m:t>
                              </m:r>
                              <m:r>
                                <a:rPr lang="en-US" altLang="ja-JP" sz="2000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ja-JP" sz="20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ja-JP" sz="2000" i="1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altLang="ja-JP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ja-JP" sz="2000" b="1">
                              <a:latin typeface="Cambria Math"/>
                              <a:ea typeface="Cambria Math"/>
                            </a:rPr>
                            <m:t>𝐱</m:t>
                          </m:r>
                          <m:r>
                            <a:rPr lang="en-US" altLang="ja-JP" sz="20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ja-JP" sz="2000" b="1">
                              <a:latin typeface="Cambria Math"/>
                              <a:ea typeface="Cambria Math"/>
                            </a:rPr>
                            <m:t>𝐮</m:t>
                          </m:r>
                          <m:r>
                            <a:rPr lang="en-US" altLang="ja-JP" sz="20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53" name="テキスト ボックス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138680"/>
                <a:ext cx="5591274" cy="8996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テキスト ボックス 53"/>
          <p:cNvSpPr txBox="1"/>
          <p:nvPr/>
        </p:nvSpPr>
        <p:spPr>
          <a:xfrm>
            <a:off x="6823130" y="1352550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= (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821499" y="1650482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= (</a:t>
            </a:r>
            <a:r>
              <a:rPr lang="en-US" altLang="ja-JP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2286000" y="1809750"/>
            <a:ext cx="1853952" cy="609600"/>
            <a:chOff x="2286000" y="1809750"/>
            <a:chExt cx="1853952" cy="609600"/>
          </a:xfrm>
        </p:grpSpPr>
        <p:sp>
          <p:nvSpPr>
            <p:cNvPr id="107" name="テキスト ボックス 106"/>
            <p:cNvSpPr txBox="1"/>
            <p:nvPr/>
          </p:nvSpPr>
          <p:spPr>
            <a:xfrm>
              <a:off x="2430466" y="1834575"/>
              <a:ext cx="16081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FF0000"/>
                  </a:solidFill>
                </a:rPr>
                <a:t>Time-varying</a:t>
              </a:r>
            </a:p>
            <a:p>
              <a:pPr algn="ctr"/>
              <a:r>
                <a:rPr kumimoji="1" lang="en-US" altLang="ja-JP" dirty="0">
                  <a:solidFill>
                    <a:srgbClr val="008000"/>
                  </a:solidFill>
                </a:rPr>
                <a:t>l</a:t>
              </a:r>
              <a:r>
                <a:rPr kumimoji="1" lang="en-US" altLang="ja-JP" dirty="0" smtClean="0">
                  <a:solidFill>
                    <a:srgbClr val="008000"/>
                  </a:solidFill>
                </a:rPr>
                <a:t>ight field </a:t>
              </a:r>
              <a:r>
                <a:rPr lang="en-US" altLang="ja-JP" dirty="0" smtClean="0">
                  <a:solidFill>
                    <a:srgbClr val="008000"/>
                  </a:solidFill>
                </a:rPr>
                <a:t>kernel</a:t>
              </a:r>
              <a:endParaRPr kumimoji="1" lang="ja-JP" altLang="en-US" dirty="0">
                <a:solidFill>
                  <a:srgbClr val="008000"/>
                </a:solidFill>
              </a:endParaRPr>
            </a:p>
          </p:txBody>
        </p:sp>
        <p:cxnSp>
          <p:nvCxnSpPr>
            <p:cNvPr id="56" name="直線コネクタ 55"/>
            <p:cNvCxnSpPr/>
            <p:nvPr/>
          </p:nvCxnSpPr>
          <p:spPr bwMode="auto">
            <a:xfrm flipV="1">
              <a:off x="2286000" y="1809750"/>
              <a:ext cx="1853952" cy="86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5" name="グループ化 4"/>
          <p:cNvGrpSpPr/>
          <p:nvPr/>
        </p:nvGrpSpPr>
        <p:grpSpPr>
          <a:xfrm>
            <a:off x="4114800" y="1809750"/>
            <a:ext cx="1361655" cy="609600"/>
            <a:chOff x="4114800" y="1809750"/>
            <a:chExt cx="1361655" cy="609600"/>
          </a:xfrm>
        </p:grpSpPr>
        <p:sp>
          <p:nvSpPr>
            <p:cNvPr id="108" name="テキスト ボックス 107"/>
            <p:cNvSpPr txBox="1"/>
            <p:nvPr/>
          </p:nvSpPr>
          <p:spPr>
            <a:xfrm>
              <a:off x="4114800" y="1834575"/>
              <a:ext cx="13616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FF0000"/>
                  </a:solidFill>
                </a:rPr>
                <a:t>Time-varying</a:t>
              </a:r>
            </a:p>
            <a:p>
              <a:pPr algn="ctr"/>
              <a:r>
                <a:rPr kumimoji="1" lang="en-US" altLang="ja-JP" dirty="0">
                  <a:solidFill>
                    <a:srgbClr val="0000FF"/>
                  </a:solidFill>
                </a:rPr>
                <a:t>l</a:t>
              </a:r>
              <a:r>
                <a:rPr kumimoji="1" lang="en-US" altLang="ja-JP" dirty="0" smtClean="0">
                  <a:solidFill>
                    <a:srgbClr val="0000FF"/>
                  </a:solidFill>
                </a:rPr>
                <a:t>ight field</a:t>
              </a:r>
            </a:p>
          </p:txBody>
        </p:sp>
        <p:cxnSp>
          <p:nvCxnSpPr>
            <p:cNvPr id="57" name="直線コネクタ 56"/>
            <p:cNvCxnSpPr/>
            <p:nvPr/>
          </p:nvCxnSpPr>
          <p:spPr bwMode="auto">
            <a:xfrm>
              <a:off x="4383022" y="1809750"/>
              <a:ext cx="79857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グループ化 6"/>
          <p:cNvGrpSpPr/>
          <p:nvPr/>
        </p:nvGrpSpPr>
        <p:grpSpPr>
          <a:xfrm>
            <a:off x="378735" y="1809911"/>
            <a:ext cx="1678665" cy="609439"/>
            <a:chOff x="378735" y="1809911"/>
            <a:chExt cx="1678665" cy="609439"/>
          </a:xfrm>
        </p:grpSpPr>
        <p:sp>
          <p:nvSpPr>
            <p:cNvPr id="3079" name="テキスト ボックス 3078"/>
            <p:cNvSpPr txBox="1"/>
            <p:nvPr/>
          </p:nvSpPr>
          <p:spPr>
            <a:xfrm>
              <a:off x="378735" y="1834575"/>
              <a:ext cx="16786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CC0099"/>
                  </a:solidFill>
                </a:rPr>
                <a:t>Defocus/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motion</a:t>
              </a:r>
              <a:r>
                <a:rPr kumimoji="1" lang="en-US" altLang="ja-JP" dirty="0" smtClean="0">
                  <a:solidFill>
                    <a:srgbClr val="CC0099"/>
                  </a:solidFill>
                </a:rPr>
                <a:t>-</a:t>
              </a:r>
            </a:p>
            <a:p>
              <a:pPr algn="ctr"/>
              <a:r>
                <a:rPr kumimoji="1" lang="en-US" altLang="ja-JP" dirty="0" smtClean="0">
                  <a:solidFill>
                    <a:srgbClr val="CC0099"/>
                  </a:solidFill>
                </a:rPr>
                <a:t>blurred</a:t>
              </a:r>
              <a:r>
                <a:rPr kumimoji="1" lang="en-US" altLang="ja-JP" dirty="0">
                  <a:solidFill>
                    <a:srgbClr val="CC0099"/>
                  </a:solidFill>
                </a:rPr>
                <a:t> </a:t>
              </a:r>
              <a:r>
                <a:rPr kumimoji="1" lang="en-US" altLang="ja-JP" dirty="0" smtClean="0">
                  <a:solidFill>
                    <a:srgbClr val="CC0099"/>
                  </a:solidFill>
                </a:rPr>
                <a:t>image</a:t>
              </a:r>
              <a:endParaRPr kumimoji="1" lang="ja-JP" altLang="en-US" dirty="0">
                <a:solidFill>
                  <a:srgbClr val="CC0099"/>
                </a:solidFill>
              </a:endParaRPr>
            </a:p>
          </p:txBody>
        </p:sp>
        <p:cxnSp>
          <p:nvCxnSpPr>
            <p:cNvPr id="58" name="直線コネクタ 57"/>
            <p:cNvCxnSpPr/>
            <p:nvPr/>
          </p:nvCxnSpPr>
          <p:spPr bwMode="auto">
            <a:xfrm flipV="1">
              <a:off x="811287" y="1809911"/>
              <a:ext cx="752676" cy="1"/>
            </a:xfrm>
            <a:prstGeom prst="line">
              <a:avLst/>
            </a:prstGeom>
            <a:noFill/>
            <a:ln w="38100" cap="flat" cmpd="sng" algn="ctr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76792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Time-Varying Light Field Analysis</a:t>
            </a:r>
            <a:endParaRPr kumimoji="1" lang="ja-JP" altLang="en-US" dirty="0"/>
          </a:p>
        </p:txBody>
      </p:sp>
      <p:sp>
        <p:nvSpPr>
          <p:cNvPr id="95" name="コンテンツ プレースホルダー 9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Photo is a projection of a time-varying light field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402781" y="2419350"/>
            <a:ext cx="8819252" cy="1600206"/>
            <a:chOff x="644912" y="3022593"/>
            <a:chExt cx="8819252" cy="21336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テキスト ボックス 68"/>
                <p:cNvSpPr txBox="1"/>
                <p:nvPr/>
              </p:nvSpPr>
              <p:spPr>
                <a:xfrm>
                  <a:off x="933233" y="3465433"/>
                  <a:ext cx="4566698" cy="11995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l-GR" altLang="ja-JP" sz="20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l-GR" altLang="ja-JP" sz="2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𝜙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𝑠</m:t>
                            </m:r>
                            <m:r>
                              <a:rPr kumimoji="1" lang="en-US" altLang="ja-JP" sz="20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kumimoji="1" lang="en-US" altLang="ja-JP" sz="2000" b="1" i="0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𝐦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ja-JP" sz="20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kumimoji="1" lang="en-US" altLang="ja-JP" sz="2000" b="1" i="0" smtClean="0">
                                <a:latin typeface="Cambria Math"/>
                              </a:rPr>
                              <m:t>𝐱</m:t>
                            </m:r>
                          </m:e>
                        </m:d>
                        <m:r>
                          <a:rPr kumimoji="1" lang="en-US" altLang="ja-JP" sz="2000" b="0" i="1" smtClean="0">
                            <a:latin typeface="Cambria Math"/>
                          </a:rPr>
                          <m:t>=</m:t>
                        </m:r>
                        <m:nary>
                          <m:naryPr>
                            <m:chr m:val="∬"/>
                            <m:limLoc m:val="undOvr"/>
                            <m:subHide m:val="on"/>
                            <m:supHide m:val="on"/>
                            <m:ctrlPr>
                              <a:rPr kumimoji="1" lang="en-US" altLang="ja-JP" sz="2000" b="0" i="1" smtClean="0"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ja-JP" sz="2000" i="1">
                                <a:latin typeface="Cambria Math"/>
                              </a:rPr>
                              <m:t>𝑘</m:t>
                            </m:r>
                            <m:d>
                              <m:dPr>
                                <m:ctrlPr>
                                  <a:rPr lang="en-US" altLang="ja-JP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b="1">
                                    <a:latin typeface="Cambria Math"/>
                                  </a:rPr>
                                  <m:t>𝐱</m:t>
                                </m:r>
                                <m:r>
                                  <a:rPr lang="en-US" altLang="ja-JP" sz="2000" b="1" i="1" smtClean="0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altLang="ja-JP" sz="20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𝑠</m:t>
                                </m:r>
                                <m:r>
                                  <a:rPr lang="en-US" altLang="ja-JP" sz="2000" b="1" i="0" smtClean="0">
                                    <a:latin typeface="Cambria Math"/>
                                  </a:rPr>
                                  <m:t>𝐮</m:t>
                                </m:r>
                                <m:r>
                                  <a:rPr lang="en-US" altLang="ja-JP" sz="2000" b="0" i="0" smtClean="0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altLang="ja-JP" sz="2000" b="1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𝐦</m:t>
                                </m:r>
                                <m:r>
                                  <a:rPr lang="en-US" altLang="ja-JP" sz="2000" b="0" i="1" smtClean="0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altLang="ja-JP" sz="2000" b="1" i="1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altLang="ja-JP" sz="2000" b="1">
                                    <a:latin typeface="Cambria Math"/>
                                  </a:rPr>
                                  <m:t>𝐮</m:t>
                                </m:r>
                                <m:r>
                                  <a:rPr lang="en-US" altLang="ja-JP" sz="2000" b="1">
                                    <a:latin typeface="Cambria Math"/>
                                  </a:rPr>
                                  <m:t>, </m:t>
                                </m:r>
                                <m:r>
                                  <a:rPr lang="en-US" altLang="ja-JP" sz="200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ja-JP" sz="2000" i="1"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r>
                              <a:rPr lang="en-US" altLang="ja-JP" sz="2000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  <m:r>
                              <a:rPr lang="en-US" altLang="ja-JP" sz="2000" b="1">
                                <a:latin typeface="Cambria Math"/>
                                <a:ea typeface="Cambria Math"/>
                              </a:rPr>
                              <m:t>𝐮</m:t>
                            </m:r>
                            <m:r>
                              <a:rPr lang="en-US" altLang="ja-JP" sz="200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𝑑𝑡</m:t>
                            </m:r>
                          </m:e>
                        </m:nary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69" name="テキスト ボックス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233" y="3465433"/>
                  <a:ext cx="4566698" cy="119956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下矢印 2"/>
            <p:cNvSpPr/>
            <p:nvPr/>
          </p:nvSpPr>
          <p:spPr bwMode="auto">
            <a:xfrm>
              <a:off x="2864830" y="3124199"/>
              <a:ext cx="995437" cy="504056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4000809" y="3022593"/>
              <a:ext cx="5463355" cy="5334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Lambertian</a:t>
              </a:r>
              <a:r>
                <a:rPr kumimoji="1" lang="en-US" altLang="ja-JP" dirty="0" smtClean="0"/>
                <a:t> scene</a:t>
              </a:r>
              <a:r>
                <a:rPr lang="ja-JP" altLang="en-US" dirty="0"/>
                <a:t> </a:t>
              </a:r>
              <a:r>
                <a:rPr lang="en-US" altLang="ja-JP" dirty="0" smtClean="0"/>
                <a:t>at depth </a:t>
              </a:r>
              <a:r>
                <a:rPr lang="en-US" altLang="ja-JP" sz="20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altLang="ja-JP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ja-JP" dirty="0" smtClean="0"/>
                <a:t>with velocity </a:t>
              </a:r>
              <a:r>
                <a:rPr lang="en-US" altLang="ja-JP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= (</a:t>
              </a:r>
              <a:r>
                <a:rPr lang="en-US" altLang="ja-JP" sz="20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ja-JP" sz="2000" i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ja-JP" sz="2000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ja-JP" sz="2000" i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US" altLang="ja-JP" sz="2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kumimoji="1"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1" name="直線コネクタ 70"/>
            <p:cNvCxnSpPr/>
            <p:nvPr/>
          </p:nvCxnSpPr>
          <p:spPr bwMode="auto">
            <a:xfrm>
              <a:off x="1050243" y="4376499"/>
              <a:ext cx="792088" cy="0"/>
            </a:xfrm>
            <a:prstGeom prst="line">
              <a:avLst/>
            </a:prstGeom>
            <a:noFill/>
            <a:ln w="38100" cap="flat" cmpd="sng" algn="ctr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72" name="テキスト ボックス 71"/>
            <p:cNvSpPr txBox="1"/>
            <p:nvPr/>
          </p:nvSpPr>
          <p:spPr>
            <a:xfrm>
              <a:off x="644912" y="4376499"/>
              <a:ext cx="1654619" cy="77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CC0099"/>
                  </a:solidFill>
                </a:rPr>
                <a:t>Joint defocus &amp;</a:t>
              </a:r>
            </a:p>
            <a:p>
              <a:pPr algn="ctr"/>
              <a:r>
                <a:rPr kumimoji="1" lang="en-US" altLang="ja-JP" dirty="0" smtClean="0">
                  <a:solidFill>
                    <a:srgbClr val="CC0099"/>
                  </a:solidFill>
                </a:rPr>
                <a:t>motion</a:t>
              </a:r>
              <a:r>
                <a:rPr lang="en-US" altLang="ja-JP" dirty="0" smtClean="0">
                  <a:solidFill>
                    <a:srgbClr val="CC0099"/>
                  </a:solidFill>
                </a:rPr>
                <a:t> </a:t>
              </a:r>
              <a:r>
                <a:rPr kumimoji="1" lang="en-US" altLang="ja-JP" dirty="0" smtClean="0">
                  <a:solidFill>
                    <a:srgbClr val="CC0099"/>
                  </a:solidFill>
                </a:rPr>
                <a:t>blur PSF</a:t>
              </a:r>
              <a:endParaRPr kumimoji="1" lang="ja-JP" altLang="en-US" dirty="0">
                <a:solidFill>
                  <a:srgbClr val="CC0099"/>
                </a:solidFill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99233" y="3638550"/>
            <a:ext cx="6687367" cy="1371601"/>
            <a:chOff x="399233" y="4562592"/>
            <a:chExt cx="6687367" cy="1828801"/>
          </a:xfrm>
        </p:grpSpPr>
        <p:sp>
          <p:nvSpPr>
            <p:cNvPr id="94" name="下矢印 93"/>
            <p:cNvSpPr/>
            <p:nvPr/>
          </p:nvSpPr>
          <p:spPr bwMode="auto">
            <a:xfrm>
              <a:off x="2627784" y="4581128"/>
              <a:ext cx="995437" cy="504056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763254" y="4562592"/>
              <a:ext cx="3323346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Magnitude of 2D Fourier transform</a:t>
              </a:r>
            </a:p>
          </p:txBody>
        </p:sp>
        <p:cxnSp>
          <p:nvCxnSpPr>
            <p:cNvPr id="97" name="直線コネクタ 96"/>
            <p:cNvCxnSpPr/>
            <p:nvPr/>
          </p:nvCxnSpPr>
          <p:spPr bwMode="auto">
            <a:xfrm>
              <a:off x="731046" y="5877272"/>
              <a:ext cx="1076488" cy="0"/>
            </a:xfrm>
            <a:prstGeom prst="line">
              <a:avLst/>
            </a:prstGeom>
            <a:noFill/>
            <a:ln w="38100" cap="flat" cmpd="sng" algn="ctr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8" name="テキスト ボックス 97"/>
            <p:cNvSpPr txBox="1"/>
            <p:nvPr/>
          </p:nvSpPr>
          <p:spPr>
            <a:xfrm>
              <a:off x="399233" y="5939988"/>
              <a:ext cx="3334567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CC0099"/>
                  </a:solidFill>
                </a:rPr>
                <a:t>Modulation</a:t>
              </a:r>
              <a:r>
                <a:rPr kumimoji="1" lang="en-US" altLang="ja-JP" dirty="0" smtClean="0">
                  <a:solidFill>
                    <a:srgbClr val="CC0099"/>
                  </a:solidFill>
                </a:rPr>
                <a:t> transfer function (MTF)</a:t>
              </a:r>
              <a:endParaRPr kumimoji="1" lang="ja-JP" altLang="en-US" dirty="0">
                <a:solidFill>
                  <a:srgbClr val="CC0099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/>
                <p:cNvSpPr txBox="1"/>
                <p:nvPr/>
              </p:nvSpPr>
              <p:spPr>
                <a:xfrm>
                  <a:off x="588334" y="5198984"/>
                  <a:ext cx="4175310" cy="5828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0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l-GR" altLang="ja-JP" sz="2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|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l-GR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𝜙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ja-JP" sz="2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  <m:r>
                                  <a:rPr lang="en-US" altLang="ja-JP" sz="2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en-US" altLang="ja-JP" sz="2000" b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𝐦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ja-JP" sz="2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b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𝐟</m:t>
                                    </m:r>
                                  </m:e>
                                  <m:sub>
                                    <m:r>
                                      <a:rPr lang="en-US" altLang="ja-JP" sz="2000" b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𝐱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ja-JP" sz="20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|</m:t>
                            </m:r>
                          </m:e>
                          <m:sup>
                            <m:r>
                              <a:rPr kumimoji="1" lang="en-US" altLang="ja-JP" sz="20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sz="20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kumimoji="1" lang="en-US" altLang="ja-JP" sz="20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kumimoji="1" lang="en-US" altLang="ja-JP" sz="20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|</m:t>
                            </m:r>
                            <m:acc>
                              <m:accPr>
                                <m:chr m:val="̂"/>
                                <m:ctrlPr>
                                  <a:rPr lang="en-US" altLang="ja-JP" sz="2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2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altLang="ja-JP" sz="2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b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𝐟</m:t>
                                    </m:r>
                                  </m:e>
                                  <m:sub>
                                    <m:r>
                                      <a:rPr lang="en-US" altLang="ja-JP" sz="2000" b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𝐱</m:t>
                                    </m:r>
                                  </m:sub>
                                </m:sSub>
                                <m:r>
                                  <a:rPr lang="en-US" altLang="ja-JP" sz="2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,−</m:t>
                                </m:r>
                                <m:r>
                                  <a:rPr lang="en-US" altLang="ja-JP" sz="2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𝑠</m:t>
                                </m:r>
                                <m:sSub>
                                  <m:sSubPr>
                                    <m:ctrlPr>
                                      <a:rPr lang="en-US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b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𝐟</m:t>
                                    </m:r>
                                  </m:e>
                                  <m:sub>
                                    <m:r>
                                      <a:rPr lang="en-US" altLang="ja-JP" sz="2000" b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𝐱</m:t>
                                    </m:r>
                                  </m:sub>
                                </m:sSub>
                                <m:r>
                                  <a:rPr lang="en-US" altLang="ja-JP" sz="20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, </m:t>
                                </m:r>
                                <m:r>
                                  <a:rPr lang="en-US" altLang="ja-JP" sz="2000" b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ja-JP" sz="2000" b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𝐦</m:t>
                                </m:r>
                                <m:r>
                                  <a:rPr lang="en-US" altLang="ja-JP" sz="2000" b="1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⋅</m:t>
                                </m:r>
                                <m:sSub>
                                  <m:sSubPr>
                                    <m:ctrlPr>
                                      <a:rPr lang="en-US" altLang="ja-JP" sz="20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b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𝐟</m:t>
                                    </m:r>
                                  </m:e>
                                  <m:sub>
                                    <m:r>
                                      <a:rPr lang="en-US" altLang="ja-JP" sz="2000" b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𝐱</m:t>
                                    </m:r>
                                  </m:sub>
                                </m:sSub>
                              </m:e>
                            </m:d>
                            <m:r>
                              <a:rPr kumimoji="1" lang="en-US" altLang="ja-JP" sz="20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|</m:t>
                            </m:r>
                          </m:e>
                          <m:sup>
                            <m:r>
                              <a:rPr kumimoji="1" lang="en-US" altLang="ja-JP" sz="20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テキスト ボックス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334" y="5198984"/>
                  <a:ext cx="4175310" cy="58280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6944" b="-972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685800" y="1138680"/>
                <a:ext cx="5591274" cy="899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𝐷</m:t>
                      </m:r>
                      <m:d>
                        <m:dPr>
                          <m:ctrlPr>
                            <a:rPr kumimoji="1" lang="en-US" altLang="ja-JP" sz="20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0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000" b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0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kumimoji="1" lang="en-US" altLang="ja-JP" sz="20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𝑘</m:t>
                          </m:r>
                          <m:d>
                            <m:dPr>
                              <m:ctrlP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2000" b="1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ja-JP" sz="2000" b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𝐱</m:t>
                              </m:r>
                              <m:r>
                                <a:rPr lang="en-US" altLang="ja-JP" sz="2000" b="1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ja-JP" sz="2000" b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𝐮</m:t>
                              </m:r>
                              <m:r>
                                <a:rPr lang="en-US" altLang="ja-JP" sz="2000" b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⋅</m:t>
                          </m:r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2000" b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𝐱</m:t>
                              </m:r>
                              <m:r>
                                <a:rPr lang="en-US" altLang="ja-JP" sz="2000" b="1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ja-JP" sz="2000" b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𝐮</m:t>
                              </m:r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ja-JP" sz="2000" b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𝐱</m:t>
                          </m:r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ja-JP" sz="2000" b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𝐮</m:t>
                          </m:r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kumimoji="1" lang="ja-JP" alt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138680"/>
                <a:ext cx="5591274" cy="89967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/>
          <p:cNvSpPr txBox="1"/>
          <p:nvPr/>
        </p:nvSpPr>
        <p:spPr>
          <a:xfrm>
            <a:off x="6823130" y="1352550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= (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821499" y="1650482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 = (</a:t>
            </a:r>
            <a:r>
              <a:rPr lang="en-US" altLang="ja-JP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2286000" y="1809750"/>
            <a:ext cx="1853952" cy="609600"/>
            <a:chOff x="2286000" y="1809750"/>
            <a:chExt cx="1853952" cy="609600"/>
          </a:xfrm>
        </p:grpSpPr>
        <p:sp>
          <p:nvSpPr>
            <p:cNvPr id="30" name="テキスト ボックス 29"/>
            <p:cNvSpPr txBox="1"/>
            <p:nvPr/>
          </p:nvSpPr>
          <p:spPr>
            <a:xfrm>
              <a:off x="2430466" y="1834575"/>
              <a:ext cx="16081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008000"/>
                  </a:solidFill>
                </a:rPr>
                <a:t>Time-varying</a:t>
              </a:r>
            </a:p>
            <a:p>
              <a:pPr algn="ctr"/>
              <a:r>
                <a:rPr kumimoji="1" lang="en-US" altLang="ja-JP" dirty="0">
                  <a:solidFill>
                    <a:srgbClr val="008000"/>
                  </a:solidFill>
                </a:rPr>
                <a:t>l</a:t>
              </a:r>
              <a:r>
                <a:rPr kumimoji="1" lang="en-US" altLang="ja-JP" dirty="0" smtClean="0">
                  <a:solidFill>
                    <a:srgbClr val="008000"/>
                  </a:solidFill>
                </a:rPr>
                <a:t>ight field </a:t>
              </a:r>
              <a:r>
                <a:rPr lang="en-US" altLang="ja-JP" dirty="0" smtClean="0">
                  <a:solidFill>
                    <a:srgbClr val="008000"/>
                  </a:solidFill>
                </a:rPr>
                <a:t>kernel</a:t>
              </a:r>
              <a:endParaRPr kumimoji="1" lang="ja-JP" altLang="en-US" dirty="0">
                <a:solidFill>
                  <a:srgbClr val="008000"/>
                </a:solidFill>
              </a:endParaRPr>
            </a:p>
          </p:txBody>
        </p:sp>
        <p:cxnSp>
          <p:nvCxnSpPr>
            <p:cNvPr id="31" name="直線コネクタ 30"/>
            <p:cNvCxnSpPr/>
            <p:nvPr/>
          </p:nvCxnSpPr>
          <p:spPr bwMode="auto">
            <a:xfrm flipV="1">
              <a:off x="2286000" y="1809750"/>
              <a:ext cx="1853952" cy="86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グループ化 31"/>
          <p:cNvGrpSpPr/>
          <p:nvPr/>
        </p:nvGrpSpPr>
        <p:grpSpPr>
          <a:xfrm>
            <a:off x="4114800" y="1809750"/>
            <a:ext cx="1361655" cy="609600"/>
            <a:chOff x="4114800" y="1809750"/>
            <a:chExt cx="1361655" cy="609600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4114800" y="1834575"/>
              <a:ext cx="13616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0000FF"/>
                  </a:solidFill>
                </a:rPr>
                <a:t>Time-varying</a:t>
              </a:r>
            </a:p>
            <a:p>
              <a:pPr algn="ctr"/>
              <a:r>
                <a:rPr kumimoji="1" lang="en-US" altLang="ja-JP" dirty="0">
                  <a:solidFill>
                    <a:srgbClr val="0000FF"/>
                  </a:solidFill>
                </a:rPr>
                <a:t>l</a:t>
              </a:r>
              <a:r>
                <a:rPr kumimoji="1" lang="en-US" altLang="ja-JP" dirty="0" smtClean="0">
                  <a:solidFill>
                    <a:srgbClr val="0000FF"/>
                  </a:solidFill>
                </a:rPr>
                <a:t>ight field</a:t>
              </a:r>
            </a:p>
          </p:txBody>
        </p:sp>
        <p:cxnSp>
          <p:nvCxnSpPr>
            <p:cNvPr id="34" name="直線コネクタ 33"/>
            <p:cNvCxnSpPr/>
            <p:nvPr/>
          </p:nvCxnSpPr>
          <p:spPr bwMode="auto">
            <a:xfrm>
              <a:off x="4383022" y="1809750"/>
              <a:ext cx="79857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グループ化 34"/>
          <p:cNvGrpSpPr/>
          <p:nvPr/>
        </p:nvGrpSpPr>
        <p:grpSpPr>
          <a:xfrm>
            <a:off x="378735" y="1809911"/>
            <a:ext cx="1678665" cy="609439"/>
            <a:chOff x="378735" y="1809911"/>
            <a:chExt cx="1678665" cy="609439"/>
          </a:xfrm>
        </p:grpSpPr>
        <p:sp>
          <p:nvSpPr>
            <p:cNvPr id="36" name="テキスト ボックス 35"/>
            <p:cNvSpPr txBox="1"/>
            <p:nvPr/>
          </p:nvSpPr>
          <p:spPr>
            <a:xfrm>
              <a:off x="378735" y="1834575"/>
              <a:ext cx="16786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CC0099"/>
                  </a:solidFill>
                </a:rPr>
                <a:t>Defocus/motion-</a:t>
              </a:r>
            </a:p>
            <a:p>
              <a:pPr algn="ctr"/>
              <a:r>
                <a:rPr kumimoji="1" lang="en-US" altLang="ja-JP" dirty="0" smtClean="0">
                  <a:solidFill>
                    <a:srgbClr val="CC0099"/>
                  </a:solidFill>
                </a:rPr>
                <a:t>blurred</a:t>
              </a:r>
              <a:r>
                <a:rPr kumimoji="1" lang="en-US" altLang="ja-JP" dirty="0">
                  <a:solidFill>
                    <a:srgbClr val="CC0099"/>
                  </a:solidFill>
                </a:rPr>
                <a:t> </a:t>
              </a:r>
              <a:r>
                <a:rPr kumimoji="1" lang="en-US" altLang="ja-JP" dirty="0" smtClean="0">
                  <a:solidFill>
                    <a:srgbClr val="CC0099"/>
                  </a:solidFill>
                </a:rPr>
                <a:t>image</a:t>
              </a:r>
              <a:endParaRPr kumimoji="1" lang="ja-JP" altLang="en-US" dirty="0">
                <a:solidFill>
                  <a:srgbClr val="CC0099"/>
                </a:solidFill>
              </a:endParaRPr>
            </a:p>
          </p:txBody>
        </p:sp>
        <p:cxnSp>
          <p:nvCxnSpPr>
            <p:cNvPr id="37" name="直線コネクタ 36"/>
            <p:cNvCxnSpPr/>
            <p:nvPr/>
          </p:nvCxnSpPr>
          <p:spPr bwMode="auto">
            <a:xfrm flipV="1">
              <a:off x="811287" y="1809911"/>
              <a:ext cx="752676" cy="1"/>
            </a:xfrm>
            <a:prstGeom prst="line">
              <a:avLst/>
            </a:prstGeom>
            <a:noFill/>
            <a:ln w="38100" cap="flat" cmpd="sng" algn="ctr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5761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228600" y="2266950"/>
            <a:ext cx="8686800" cy="2514600"/>
            <a:chOff x="228600" y="2266950"/>
            <a:chExt cx="8686800" cy="25146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261360"/>
              <a:ext cx="4194810" cy="1520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730" y="2266950"/>
              <a:ext cx="4217670" cy="1584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134" y="3927578"/>
              <a:ext cx="4210050" cy="842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685" y="2415540"/>
              <a:ext cx="3596640" cy="643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Analysis Procedure and Findings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For each existing computational camera for </a:t>
            </a:r>
            <a:r>
              <a:rPr lang="en-US" altLang="ja-JP" dirty="0" err="1" smtClean="0"/>
              <a:t>deblurring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1. derive a kernel equation describing the optical system</a:t>
            </a:r>
          </a:p>
          <a:p>
            <a:pPr lvl="1"/>
            <a:r>
              <a:rPr lang="en-US" altLang="ja-JP" dirty="0" smtClean="0"/>
              <a:t>2. calculate its Fourier transform to obtain the MTF</a:t>
            </a:r>
          </a:p>
          <a:p>
            <a:pPr lvl="1"/>
            <a:r>
              <a:rPr lang="en-US" altLang="ja-JP" dirty="0" smtClean="0"/>
              <a:t>3. compare it with the theoretical upper bounds</a:t>
            </a:r>
          </a:p>
        </p:txBody>
      </p:sp>
      <p:grpSp>
        <p:nvGrpSpPr>
          <p:cNvPr id="14" name="グループ化 13"/>
          <p:cNvGrpSpPr/>
          <p:nvPr/>
        </p:nvGrpSpPr>
        <p:grpSpPr>
          <a:xfrm>
            <a:off x="1337932" y="2417025"/>
            <a:ext cx="6447442" cy="1657008"/>
            <a:chOff x="2187841" y="2907012"/>
            <a:chExt cx="6447442" cy="165700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56"/>
            <a:stretch/>
          </p:blipFill>
          <p:spPr bwMode="auto">
            <a:xfrm>
              <a:off x="3985314" y="3986693"/>
              <a:ext cx="4648799" cy="57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248"/>
            <a:stretch/>
          </p:blipFill>
          <p:spPr bwMode="auto">
            <a:xfrm>
              <a:off x="2187841" y="2909337"/>
              <a:ext cx="1829372" cy="111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01"/>
            <a:stretch/>
          </p:blipFill>
          <p:spPr bwMode="auto">
            <a:xfrm>
              <a:off x="3986484" y="2907012"/>
              <a:ext cx="4648799" cy="1101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124"/>
            <a:stretch/>
          </p:blipFill>
          <p:spPr bwMode="auto">
            <a:xfrm>
              <a:off x="2187841" y="4008436"/>
              <a:ext cx="1829372" cy="555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グループ化 16"/>
          <p:cNvGrpSpPr/>
          <p:nvPr/>
        </p:nvGrpSpPr>
        <p:grpSpPr>
          <a:xfrm>
            <a:off x="3776332" y="4072715"/>
            <a:ext cx="3169149" cy="524538"/>
            <a:chOff x="3776332" y="4072715"/>
            <a:chExt cx="3169149" cy="524538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3776332" y="4074033"/>
              <a:ext cx="9044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0000FF"/>
                  </a:solidFill>
                </a:rPr>
                <a:t>58%</a:t>
              </a:r>
              <a:endParaRPr kumimoji="1" lang="ja-JP" alt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6041066" y="4072715"/>
              <a:ext cx="9044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0000FF"/>
                  </a:solidFill>
                </a:rPr>
                <a:t>66%</a:t>
              </a:r>
              <a:endParaRPr kumimoji="1" lang="ja-JP" altLang="en-US" sz="28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322286" y="4542317"/>
            <a:ext cx="848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Better than any other existing computational cameras for </a:t>
            </a:r>
            <a:r>
              <a:rPr kumimoji="1" lang="en-US" altLang="ja-JP" sz="2000" b="1" dirty="0" err="1" smtClean="0">
                <a:solidFill>
                  <a:srgbClr val="0000FF"/>
                </a:solidFill>
              </a:rPr>
              <a:t>deblurring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2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Related Work</a:t>
            </a:r>
          </a:p>
          <a:p>
            <a:r>
              <a:rPr lang="en-US" dirty="0" smtClean="0"/>
              <a:t>Intuitions</a:t>
            </a:r>
          </a:p>
          <a:p>
            <a:r>
              <a:rPr lang="en-US" dirty="0" smtClean="0"/>
              <a:t>Analysis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58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Prototype Focus Sweep Camera</a:t>
            </a:r>
            <a:endParaRPr kumimoji="1" lang="ja-JP" altLang="en-US" dirty="0"/>
          </a:p>
        </p:txBody>
      </p:sp>
      <p:pic>
        <p:nvPicPr>
          <p:cNvPr id="3" name="prot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62" t="12815" r="1318" b="12972"/>
          <a:stretch/>
        </p:blipFill>
        <p:spPr>
          <a:xfrm>
            <a:off x="1222743" y="971550"/>
            <a:ext cx="6687879" cy="381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9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3" y="911236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Depth and Motion-Invariant Capture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1143000" y="3367418"/>
            <a:ext cx="756084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4165017" y="2873995"/>
            <a:ext cx="756084" cy="504056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909" y="3508237"/>
            <a:ext cx="1743075" cy="116205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908" y="2239285"/>
            <a:ext cx="1743075" cy="116205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909" y="963133"/>
            <a:ext cx="1743075" cy="11620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正方形/長方形 22"/>
          <p:cNvSpPr/>
          <p:nvPr/>
        </p:nvSpPr>
        <p:spPr>
          <a:xfrm>
            <a:off x="2819400" y="2732228"/>
            <a:ext cx="756084" cy="504056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8048624" y="1186970"/>
            <a:ext cx="714376" cy="3713312"/>
            <a:chOff x="8048624" y="1186970"/>
            <a:chExt cx="714376" cy="3713312"/>
          </a:xfrm>
        </p:grpSpPr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8625" y="1186970"/>
              <a:ext cx="714375" cy="714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8624" y="2459048"/>
              <a:ext cx="714375" cy="714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8625" y="3732074"/>
              <a:ext cx="714375" cy="714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8125855" y="4561728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PSF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567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Prototype Camera &amp; Setup</a:t>
            </a:r>
            <a:endParaRPr kumimoji="1" lang="ja-JP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64020"/>
            <a:ext cx="4869574" cy="349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1295400" y="1236028"/>
            <a:ext cx="1144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Hot shoe</a:t>
            </a:r>
            <a:endParaRPr kumimoji="1" lang="ja-JP" altLang="en-US" sz="20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82422" y="3900324"/>
            <a:ext cx="1346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err="1" smtClean="0">
                <a:solidFill>
                  <a:srgbClr val="000000"/>
                </a:solidFill>
              </a:rPr>
              <a:t>Arduino</a:t>
            </a:r>
            <a:endParaRPr lang="en-US" altLang="ja-JP" sz="2000" b="1" dirty="0">
              <a:solidFill>
                <a:srgbClr val="000000"/>
              </a:solidFill>
            </a:endParaRPr>
          </a:p>
          <a:p>
            <a:pPr algn="ctr"/>
            <a:r>
              <a:rPr lang="en-US" altLang="ja-JP" sz="2000" b="1" dirty="0" smtClean="0">
                <a:solidFill>
                  <a:srgbClr val="000000"/>
                </a:solidFill>
              </a:rPr>
              <a:t>+ batteries</a:t>
            </a:r>
            <a:endParaRPr kumimoji="1" lang="ja-JP" altLang="en-US" sz="2000" b="1" dirty="0">
              <a:solidFill>
                <a:srgbClr val="000000"/>
              </a:solidFill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1650174" y="2751098"/>
            <a:ext cx="2489270" cy="1797298"/>
            <a:chOff x="1650174" y="2751098"/>
            <a:chExt cx="2489270" cy="1797298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1650174" y="3943102"/>
              <a:ext cx="172996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ja-JP" sz="2000" b="1" dirty="0" smtClean="0">
                  <a:solidFill>
                    <a:srgbClr val="0066CC"/>
                  </a:solidFill>
                </a:rPr>
                <a:t>SPI command</a:t>
              </a:r>
            </a:p>
            <a:p>
              <a:pPr>
                <a:lnSpc>
                  <a:spcPts val="2000"/>
                </a:lnSpc>
              </a:pPr>
              <a:r>
                <a:rPr kumimoji="1" lang="en-US" altLang="ja-JP" sz="2000" b="1" dirty="0" smtClean="0">
                  <a:solidFill>
                    <a:srgbClr val="0066CC"/>
                  </a:solidFill>
                </a:rPr>
                <a:t>to move focus</a:t>
              </a:r>
              <a:endParaRPr kumimoji="1" lang="ja-JP" altLang="en-US" sz="2000" b="1" dirty="0">
                <a:solidFill>
                  <a:srgbClr val="0066CC"/>
                </a:solidFill>
              </a:endParaRPr>
            </a:p>
          </p:txBody>
        </p:sp>
        <p:sp>
          <p:nvSpPr>
            <p:cNvPr id="17" name="フリーフォーム 16"/>
            <p:cNvSpPr/>
            <p:nvPr/>
          </p:nvSpPr>
          <p:spPr>
            <a:xfrm>
              <a:off x="2226238" y="2751098"/>
              <a:ext cx="1913206" cy="938505"/>
            </a:xfrm>
            <a:custGeom>
              <a:avLst/>
              <a:gdLst>
                <a:gd name="connsiteX0" fmla="*/ 1969477 w 1969477"/>
                <a:gd name="connsiteY0" fmla="*/ 439186 h 1063073"/>
                <a:gd name="connsiteX1" fmla="*/ 1322363 w 1969477"/>
                <a:gd name="connsiteY1" fmla="*/ 3088 h 1063073"/>
                <a:gd name="connsiteX2" fmla="*/ 478302 w 1969477"/>
                <a:gd name="connsiteY2" fmla="*/ 636134 h 1063073"/>
                <a:gd name="connsiteX3" fmla="*/ 253219 w 1969477"/>
                <a:gd name="connsiteY3" fmla="*/ 1015962 h 1063073"/>
                <a:gd name="connsiteX4" fmla="*/ 0 w 1969477"/>
                <a:gd name="connsiteY4" fmla="*/ 1044097 h 1063073"/>
                <a:gd name="connsiteX0" fmla="*/ 1969477 w 1969477"/>
                <a:gd name="connsiteY0" fmla="*/ 439186 h 1046537"/>
                <a:gd name="connsiteX1" fmla="*/ 1322363 w 1969477"/>
                <a:gd name="connsiteY1" fmla="*/ 3088 h 1046537"/>
                <a:gd name="connsiteX2" fmla="*/ 478302 w 1969477"/>
                <a:gd name="connsiteY2" fmla="*/ 636134 h 1046537"/>
                <a:gd name="connsiteX3" fmla="*/ 436099 w 1969477"/>
                <a:gd name="connsiteY3" fmla="*/ 889352 h 1046537"/>
                <a:gd name="connsiteX4" fmla="*/ 0 w 1969477"/>
                <a:gd name="connsiteY4" fmla="*/ 1044097 h 1046537"/>
                <a:gd name="connsiteX0" fmla="*/ 1969477 w 1969477"/>
                <a:gd name="connsiteY0" fmla="*/ 436970 h 1044676"/>
                <a:gd name="connsiteX1" fmla="*/ 1322363 w 1969477"/>
                <a:gd name="connsiteY1" fmla="*/ 872 h 1044676"/>
                <a:gd name="connsiteX2" fmla="*/ 703385 w 1969477"/>
                <a:gd name="connsiteY2" fmla="*/ 535444 h 1044676"/>
                <a:gd name="connsiteX3" fmla="*/ 436099 w 1969477"/>
                <a:gd name="connsiteY3" fmla="*/ 887136 h 1044676"/>
                <a:gd name="connsiteX4" fmla="*/ 0 w 1969477"/>
                <a:gd name="connsiteY4" fmla="*/ 1041881 h 1044676"/>
                <a:gd name="connsiteX0" fmla="*/ 1969477 w 1969477"/>
                <a:gd name="connsiteY0" fmla="*/ 408953 h 1016659"/>
                <a:gd name="connsiteX1" fmla="*/ 1322363 w 1969477"/>
                <a:gd name="connsiteY1" fmla="*/ 990 h 1016659"/>
                <a:gd name="connsiteX2" fmla="*/ 703385 w 1969477"/>
                <a:gd name="connsiteY2" fmla="*/ 507427 h 1016659"/>
                <a:gd name="connsiteX3" fmla="*/ 436099 w 1969477"/>
                <a:gd name="connsiteY3" fmla="*/ 859119 h 1016659"/>
                <a:gd name="connsiteX4" fmla="*/ 0 w 1969477"/>
                <a:gd name="connsiteY4" fmla="*/ 1013864 h 1016659"/>
                <a:gd name="connsiteX0" fmla="*/ 1969477 w 1969477"/>
                <a:gd name="connsiteY0" fmla="*/ 409185 h 1016891"/>
                <a:gd name="connsiteX1" fmla="*/ 1322363 w 1969477"/>
                <a:gd name="connsiteY1" fmla="*/ 1222 h 1016891"/>
                <a:gd name="connsiteX2" fmla="*/ 703385 w 1969477"/>
                <a:gd name="connsiteY2" fmla="*/ 507659 h 1016891"/>
                <a:gd name="connsiteX3" fmla="*/ 436099 w 1969477"/>
                <a:gd name="connsiteY3" fmla="*/ 859351 h 1016891"/>
                <a:gd name="connsiteX4" fmla="*/ 0 w 1969477"/>
                <a:gd name="connsiteY4" fmla="*/ 1014096 h 1016891"/>
                <a:gd name="connsiteX0" fmla="*/ 1969477 w 1969477"/>
                <a:gd name="connsiteY0" fmla="*/ 408256 h 1016762"/>
                <a:gd name="connsiteX1" fmla="*/ 1322363 w 1969477"/>
                <a:gd name="connsiteY1" fmla="*/ 293 h 1016762"/>
                <a:gd name="connsiteX2" fmla="*/ 801859 w 1969477"/>
                <a:gd name="connsiteY2" fmla="*/ 351985 h 1016762"/>
                <a:gd name="connsiteX3" fmla="*/ 436099 w 1969477"/>
                <a:gd name="connsiteY3" fmla="*/ 858422 h 1016762"/>
                <a:gd name="connsiteX4" fmla="*/ 0 w 1969477"/>
                <a:gd name="connsiteY4" fmla="*/ 1013167 h 1016762"/>
                <a:gd name="connsiteX0" fmla="*/ 1969477 w 1969477"/>
                <a:gd name="connsiteY0" fmla="*/ 408237 h 1014817"/>
                <a:gd name="connsiteX1" fmla="*/ 1322363 w 1969477"/>
                <a:gd name="connsiteY1" fmla="*/ 274 h 1014817"/>
                <a:gd name="connsiteX2" fmla="*/ 801859 w 1969477"/>
                <a:gd name="connsiteY2" fmla="*/ 351966 h 1014817"/>
                <a:gd name="connsiteX3" fmla="*/ 506438 w 1969477"/>
                <a:gd name="connsiteY3" fmla="*/ 759929 h 1014817"/>
                <a:gd name="connsiteX4" fmla="*/ 0 w 1969477"/>
                <a:gd name="connsiteY4" fmla="*/ 1013148 h 1014817"/>
                <a:gd name="connsiteX0" fmla="*/ 1969477 w 1969477"/>
                <a:gd name="connsiteY0" fmla="*/ 408237 h 1014817"/>
                <a:gd name="connsiteX1" fmla="*/ 1322363 w 1969477"/>
                <a:gd name="connsiteY1" fmla="*/ 274 h 1014817"/>
                <a:gd name="connsiteX2" fmla="*/ 801859 w 1969477"/>
                <a:gd name="connsiteY2" fmla="*/ 351966 h 1014817"/>
                <a:gd name="connsiteX3" fmla="*/ 548641 w 1969477"/>
                <a:gd name="connsiteY3" fmla="*/ 759929 h 1014817"/>
                <a:gd name="connsiteX4" fmla="*/ 0 w 1969477"/>
                <a:gd name="connsiteY4" fmla="*/ 1013148 h 1014817"/>
                <a:gd name="connsiteX0" fmla="*/ 1969477 w 1969477"/>
                <a:gd name="connsiteY0" fmla="*/ 411593 h 1018361"/>
                <a:gd name="connsiteX1" fmla="*/ 1322363 w 1969477"/>
                <a:gd name="connsiteY1" fmla="*/ 3630 h 1018361"/>
                <a:gd name="connsiteX2" fmla="*/ 914400 w 1969477"/>
                <a:gd name="connsiteY2" fmla="*/ 242781 h 1018361"/>
                <a:gd name="connsiteX3" fmla="*/ 548641 w 1969477"/>
                <a:gd name="connsiteY3" fmla="*/ 763285 h 1018361"/>
                <a:gd name="connsiteX4" fmla="*/ 0 w 1969477"/>
                <a:gd name="connsiteY4" fmla="*/ 1016504 h 1018361"/>
                <a:gd name="connsiteX0" fmla="*/ 1969477 w 1969477"/>
                <a:gd name="connsiteY0" fmla="*/ 411363 h 1017570"/>
                <a:gd name="connsiteX1" fmla="*/ 1322363 w 1969477"/>
                <a:gd name="connsiteY1" fmla="*/ 3400 h 1017570"/>
                <a:gd name="connsiteX2" fmla="*/ 914400 w 1969477"/>
                <a:gd name="connsiteY2" fmla="*/ 242551 h 1017570"/>
                <a:gd name="connsiteX3" fmla="*/ 548641 w 1969477"/>
                <a:gd name="connsiteY3" fmla="*/ 692717 h 1017570"/>
                <a:gd name="connsiteX4" fmla="*/ 0 w 1969477"/>
                <a:gd name="connsiteY4" fmla="*/ 1016274 h 1017570"/>
                <a:gd name="connsiteX0" fmla="*/ 1969477 w 1969477"/>
                <a:gd name="connsiteY0" fmla="*/ 411363 h 1018114"/>
                <a:gd name="connsiteX1" fmla="*/ 1322363 w 1969477"/>
                <a:gd name="connsiteY1" fmla="*/ 3400 h 1018114"/>
                <a:gd name="connsiteX2" fmla="*/ 914400 w 1969477"/>
                <a:gd name="connsiteY2" fmla="*/ 242551 h 1018114"/>
                <a:gd name="connsiteX3" fmla="*/ 548641 w 1969477"/>
                <a:gd name="connsiteY3" fmla="*/ 692717 h 1018114"/>
                <a:gd name="connsiteX4" fmla="*/ 0 w 1969477"/>
                <a:gd name="connsiteY4" fmla="*/ 1016274 h 1018114"/>
                <a:gd name="connsiteX0" fmla="*/ 1969477 w 1969477"/>
                <a:gd name="connsiteY0" fmla="*/ 425219 h 1031970"/>
                <a:gd name="connsiteX1" fmla="*/ 1434904 w 1969477"/>
                <a:gd name="connsiteY1" fmla="*/ 3188 h 1031970"/>
                <a:gd name="connsiteX2" fmla="*/ 914400 w 1969477"/>
                <a:gd name="connsiteY2" fmla="*/ 256407 h 1031970"/>
                <a:gd name="connsiteX3" fmla="*/ 548641 w 1969477"/>
                <a:gd name="connsiteY3" fmla="*/ 706573 h 1031970"/>
                <a:gd name="connsiteX4" fmla="*/ 0 w 1969477"/>
                <a:gd name="connsiteY4" fmla="*/ 1030130 h 1031970"/>
                <a:gd name="connsiteX0" fmla="*/ 1969477 w 1969477"/>
                <a:gd name="connsiteY0" fmla="*/ 425219 h 1031426"/>
                <a:gd name="connsiteX1" fmla="*/ 1434904 w 1969477"/>
                <a:gd name="connsiteY1" fmla="*/ 3188 h 1031426"/>
                <a:gd name="connsiteX2" fmla="*/ 900332 w 1969477"/>
                <a:gd name="connsiteY2" fmla="*/ 256407 h 1031426"/>
                <a:gd name="connsiteX3" fmla="*/ 548641 w 1969477"/>
                <a:gd name="connsiteY3" fmla="*/ 706573 h 1031426"/>
                <a:gd name="connsiteX4" fmla="*/ 0 w 1969477"/>
                <a:gd name="connsiteY4" fmla="*/ 1030130 h 1031426"/>
                <a:gd name="connsiteX0" fmla="*/ 2222695 w 2222695"/>
                <a:gd name="connsiteY0" fmla="*/ 689526 h 1042515"/>
                <a:gd name="connsiteX1" fmla="*/ 1434904 w 2222695"/>
                <a:gd name="connsiteY1" fmla="*/ 14277 h 1042515"/>
                <a:gd name="connsiteX2" fmla="*/ 900332 w 2222695"/>
                <a:gd name="connsiteY2" fmla="*/ 267496 h 1042515"/>
                <a:gd name="connsiteX3" fmla="*/ 548641 w 2222695"/>
                <a:gd name="connsiteY3" fmla="*/ 717662 h 1042515"/>
                <a:gd name="connsiteX4" fmla="*/ 0 w 2222695"/>
                <a:gd name="connsiteY4" fmla="*/ 1041219 h 1042515"/>
                <a:gd name="connsiteX0" fmla="*/ 2222695 w 2222695"/>
                <a:gd name="connsiteY0" fmla="*/ 689526 h 1042515"/>
                <a:gd name="connsiteX1" fmla="*/ 1434904 w 2222695"/>
                <a:gd name="connsiteY1" fmla="*/ 14277 h 1042515"/>
                <a:gd name="connsiteX2" fmla="*/ 900332 w 2222695"/>
                <a:gd name="connsiteY2" fmla="*/ 267496 h 1042515"/>
                <a:gd name="connsiteX3" fmla="*/ 548641 w 2222695"/>
                <a:gd name="connsiteY3" fmla="*/ 717662 h 1042515"/>
                <a:gd name="connsiteX4" fmla="*/ 0 w 2222695"/>
                <a:gd name="connsiteY4" fmla="*/ 1041219 h 1042515"/>
                <a:gd name="connsiteX0" fmla="*/ 2222695 w 2222695"/>
                <a:gd name="connsiteY0" fmla="*/ 662775 h 1015764"/>
                <a:gd name="connsiteX1" fmla="*/ 1814732 w 2222695"/>
                <a:gd name="connsiteY1" fmla="*/ 15662 h 1015764"/>
                <a:gd name="connsiteX2" fmla="*/ 900332 w 2222695"/>
                <a:gd name="connsiteY2" fmla="*/ 240745 h 1015764"/>
                <a:gd name="connsiteX3" fmla="*/ 548641 w 2222695"/>
                <a:gd name="connsiteY3" fmla="*/ 690911 h 1015764"/>
                <a:gd name="connsiteX4" fmla="*/ 0 w 2222695"/>
                <a:gd name="connsiteY4" fmla="*/ 1014468 h 1015764"/>
                <a:gd name="connsiteX0" fmla="*/ 2222695 w 2222695"/>
                <a:gd name="connsiteY0" fmla="*/ 683126 h 1036115"/>
                <a:gd name="connsiteX1" fmla="*/ 1814732 w 2222695"/>
                <a:gd name="connsiteY1" fmla="*/ 36013 h 1036115"/>
                <a:gd name="connsiteX2" fmla="*/ 900332 w 2222695"/>
                <a:gd name="connsiteY2" fmla="*/ 261096 h 1036115"/>
                <a:gd name="connsiteX3" fmla="*/ 548641 w 2222695"/>
                <a:gd name="connsiteY3" fmla="*/ 711262 h 1036115"/>
                <a:gd name="connsiteX4" fmla="*/ 0 w 2222695"/>
                <a:gd name="connsiteY4" fmla="*/ 1034819 h 1036115"/>
                <a:gd name="connsiteX0" fmla="*/ 2222695 w 2222695"/>
                <a:gd name="connsiteY0" fmla="*/ 667566 h 1020555"/>
                <a:gd name="connsiteX1" fmla="*/ 1814732 w 2222695"/>
                <a:gd name="connsiteY1" fmla="*/ 20453 h 1020555"/>
                <a:gd name="connsiteX2" fmla="*/ 900332 w 2222695"/>
                <a:gd name="connsiteY2" fmla="*/ 245536 h 1020555"/>
                <a:gd name="connsiteX3" fmla="*/ 548641 w 2222695"/>
                <a:gd name="connsiteY3" fmla="*/ 695702 h 1020555"/>
                <a:gd name="connsiteX4" fmla="*/ 0 w 2222695"/>
                <a:gd name="connsiteY4" fmla="*/ 1019259 h 1020555"/>
                <a:gd name="connsiteX0" fmla="*/ 2222695 w 2222695"/>
                <a:gd name="connsiteY0" fmla="*/ 659735 h 1012724"/>
                <a:gd name="connsiteX1" fmla="*/ 1814732 w 2222695"/>
                <a:gd name="connsiteY1" fmla="*/ 12622 h 1012724"/>
                <a:gd name="connsiteX2" fmla="*/ 942535 w 2222695"/>
                <a:gd name="connsiteY2" fmla="*/ 265841 h 1012724"/>
                <a:gd name="connsiteX3" fmla="*/ 548641 w 2222695"/>
                <a:gd name="connsiteY3" fmla="*/ 687871 h 1012724"/>
                <a:gd name="connsiteX4" fmla="*/ 0 w 2222695"/>
                <a:gd name="connsiteY4" fmla="*/ 1011428 h 1012724"/>
                <a:gd name="connsiteX0" fmla="*/ 2222695 w 2222695"/>
                <a:gd name="connsiteY0" fmla="*/ 661150 h 1014139"/>
                <a:gd name="connsiteX1" fmla="*/ 1814732 w 2222695"/>
                <a:gd name="connsiteY1" fmla="*/ 14037 h 1014139"/>
                <a:gd name="connsiteX2" fmla="*/ 942535 w 2222695"/>
                <a:gd name="connsiteY2" fmla="*/ 267256 h 1014139"/>
                <a:gd name="connsiteX3" fmla="*/ 548641 w 2222695"/>
                <a:gd name="connsiteY3" fmla="*/ 689286 h 1014139"/>
                <a:gd name="connsiteX4" fmla="*/ 0 w 2222695"/>
                <a:gd name="connsiteY4" fmla="*/ 1012843 h 1014139"/>
                <a:gd name="connsiteX0" fmla="*/ 2222695 w 2222695"/>
                <a:gd name="connsiteY0" fmla="*/ 660177 h 1013579"/>
                <a:gd name="connsiteX1" fmla="*/ 1814732 w 2222695"/>
                <a:gd name="connsiteY1" fmla="*/ 13064 h 1013579"/>
                <a:gd name="connsiteX2" fmla="*/ 942535 w 2222695"/>
                <a:gd name="connsiteY2" fmla="*/ 266283 h 1013579"/>
                <a:gd name="connsiteX3" fmla="*/ 576777 w 2222695"/>
                <a:gd name="connsiteY3" fmla="*/ 744584 h 1013579"/>
                <a:gd name="connsiteX4" fmla="*/ 0 w 2222695"/>
                <a:gd name="connsiteY4" fmla="*/ 1011870 h 1013579"/>
                <a:gd name="connsiteX0" fmla="*/ 1913206 w 1913206"/>
                <a:gd name="connsiteY0" fmla="*/ 660177 h 903805"/>
                <a:gd name="connsiteX1" fmla="*/ 1505243 w 1913206"/>
                <a:gd name="connsiteY1" fmla="*/ 13064 h 903805"/>
                <a:gd name="connsiteX2" fmla="*/ 633046 w 1913206"/>
                <a:gd name="connsiteY2" fmla="*/ 266283 h 903805"/>
                <a:gd name="connsiteX3" fmla="*/ 267288 w 1913206"/>
                <a:gd name="connsiteY3" fmla="*/ 744584 h 903805"/>
                <a:gd name="connsiteX4" fmla="*/ 0 w 1913206"/>
                <a:gd name="connsiteY4" fmla="*/ 899328 h 903805"/>
                <a:gd name="connsiteX0" fmla="*/ 1913206 w 1913206"/>
                <a:gd name="connsiteY0" fmla="*/ 659629 h 901021"/>
                <a:gd name="connsiteX1" fmla="*/ 1505243 w 1913206"/>
                <a:gd name="connsiteY1" fmla="*/ 12516 h 901021"/>
                <a:gd name="connsiteX2" fmla="*/ 633046 w 1913206"/>
                <a:gd name="connsiteY2" fmla="*/ 265735 h 901021"/>
                <a:gd name="connsiteX3" fmla="*/ 422033 w 1913206"/>
                <a:gd name="connsiteY3" fmla="*/ 673698 h 901021"/>
                <a:gd name="connsiteX4" fmla="*/ 0 w 1913206"/>
                <a:gd name="connsiteY4" fmla="*/ 898780 h 901021"/>
                <a:gd name="connsiteX0" fmla="*/ 1913206 w 1913206"/>
                <a:gd name="connsiteY0" fmla="*/ 659734 h 901382"/>
                <a:gd name="connsiteX1" fmla="*/ 1505243 w 1913206"/>
                <a:gd name="connsiteY1" fmla="*/ 12621 h 901382"/>
                <a:gd name="connsiteX2" fmla="*/ 633046 w 1913206"/>
                <a:gd name="connsiteY2" fmla="*/ 265840 h 901382"/>
                <a:gd name="connsiteX3" fmla="*/ 478303 w 1913206"/>
                <a:gd name="connsiteY3" fmla="*/ 687871 h 901382"/>
                <a:gd name="connsiteX4" fmla="*/ 0 w 1913206"/>
                <a:gd name="connsiteY4" fmla="*/ 898885 h 901382"/>
                <a:gd name="connsiteX0" fmla="*/ 1913206 w 1913206"/>
                <a:gd name="connsiteY0" fmla="*/ 659734 h 901382"/>
                <a:gd name="connsiteX1" fmla="*/ 1505243 w 1913206"/>
                <a:gd name="connsiteY1" fmla="*/ 12621 h 901382"/>
                <a:gd name="connsiteX2" fmla="*/ 633046 w 1913206"/>
                <a:gd name="connsiteY2" fmla="*/ 265840 h 901382"/>
                <a:gd name="connsiteX3" fmla="*/ 478303 w 1913206"/>
                <a:gd name="connsiteY3" fmla="*/ 687871 h 901382"/>
                <a:gd name="connsiteX4" fmla="*/ 0 w 1913206"/>
                <a:gd name="connsiteY4" fmla="*/ 898885 h 901382"/>
                <a:gd name="connsiteX0" fmla="*/ 1913206 w 1913206"/>
                <a:gd name="connsiteY0" fmla="*/ 696857 h 938505"/>
                <a:gd name="connsiteX1" fmla="*/ 1505243 w 1913206"/>
                <a:gd name="connsiteY1" fmla="*/ 49744 h 938505"/>
                <a:gd name="connsiteX2" fmla="*/ 886265 w 1913206"/>
                <a:gd name="connsiteY2" fmla="*/ 120083 h 938505"/>
                <a:gd name="connsiteX3" fmla="*/ 478303 w 1913206"/>
                <a:gd name="connsiteY3" fmla="*/ 724994 h 938505"/>
                <a:gd name="connsiteX4" fmla="*/ 0 w 1913206"/>
                <a:gd name="connsiteY4" fmla="*/ 936008 h 938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3206" h="938505">
                  <a:moveTo>
                    <a:pt x="1913206" y="696857"/>
                  </a:moveTo>
                  <a:cubicBezTo>
                    <a:pt x="1840522" y="462395"/>
                    <a:pt x="1676400" y="145873"/>
                    <a:pt x="1505243" y="49744"/>
                  </a:cubicBezTo>
                  <a:cubicBezTo>
                    <a:pt x="1334086" y="-46385"/>
                    <a:pt x="1057422" y="7541"/>
                    <a:pt x="886265" y="120083"/>
                  </a:cubicBezTo>
                  <a:cubicBezTo>
                    <a:pt x="715108" y="232625"/>
                    <a:pt x="572087" y="511633"/>
                    <a:pt x="478303" y="724994"/>
                  </a:cubicBezTo>
                  <a:cubicBezTo>
                    <a:pt x="328248" y="853948"/>
                    <a:pt x="86751" y="955937"/>
                    <a:pt x="0" y="936008"/>
                  </a:cubicBezTo>
                </a:path>
              </a:pathLst>
            </a:custGeom>
            <a:noFill/>
            <a:ln w="57150">
              <a:solidFill>
                <a:srgbClr val="0099CC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2586278" y="1164020"/>
            <a:ext cx="2610599" cy="2160240"/>
            <a:chOff x="2586278" y="1164020"/>
            <a:chExt cx="2610599" cy="2160240"/>
          </a:xfrm>
        </p:grpSpPr>
        <p:sp>
          <p:nvSpPr>
            <p:cNvPr id="18" name="フリーフォーム 17"/>
            <p:cNvSpPr/>
            <p:nvPr/>
          </p:nvSpPr>
          <p:spPr>
            <a:xfrm>
              <a:off x="2586278" y="1440088"/>
              <a:ext cx="1753626" cy="1884172"/>
            </a:xfrm>
            <a:custGeom>
              <a:avLst/>
              <a:gdLst>
                <a:gd name="connsiteX0" fmla="*/ 0 w 2109215"/>
                <a:gd name="connsiteY0" fmla="*/ 228482 h 1860334"/>
                <a:gd name="connsiteX1" fmla="*/ 914400 w 2109215"/>
                <a:gd name="connsiteY1" fmla="*/ 3399 h 1860334"/>
                <a:gd name="connsiteX2" fmla="*/ 1941342 w 2109215"/>
                <a:gd name="connsiteY2" fmla="*/ 383227 h 1860334"/>
                <a:gd name="connsiteX3" fmla="*/ 2096087 w 2109215"/>
                <a:gd name="connsiteY3" fmla="*/ 1860334 h 1860334"/>
                <a:gd name="connsiteX0" fmla="*/ 0 w 2109215"/>
                <a:gd name="connsiteY0" fmla="*/ 84951 h 1716803"/>
                <a:gd name="connsiteX1" fmla="*/ 914400 w 2109215"/>
                <a:gd name="connsiteY1" fmla="*/ 28680 h 1716803"/>
                <a:gd name="connsiteX2" fmla="*/ 1941342 w 2109215"/>
                <a:gd name="connsiteY2" fmla="*/ 239696 h 1716803"/>
                <a:gd name="connsiteX3" fmla="*/ 2096087 w 2109215"/>
                <a:gd name="connsiteY3" fmla="*/ 1716803 h 1716803"/>
                <a:gd name="connsiteX0" fmla="*/ 0 w 1884132"/>
                <a:gd name="connsiteY0" fmla="*/ 173503 h 1692813"/>
                <a:gd name="connsiteX1" fmla="*/ 689317 w 1884132"/>
                <a:gd name="connsiteY1" fmla="*/ 4690 h 1692813"/>
                <a:gd name="connsiteX2" fmla="*/ 1716259 w 1884132"/>
                <a:gd name="connsiteY2" fmla="*/ 215706 h 1692813"/>
                <a:gd name="connsiteX3" fmla="*/ 1871004 w 1884132"/>
                <a:gd name="connsiteY3" fmla="*/ 1692813 h 1692813"/>
                <a:gd name="connsiteX0" fmla="*/ 0 w 1884132"/>
                <a:gd name="connsiteY0" fmla="*/ 186006 h 1705316"/>
                <a:gd name="connsiteX1" fmla="*/ 689317 w 1884132"/>
                <a:gd name="connsiteY1" fmla="*/ 17193 h 1705316"/>
                <a:gd name="connsiteX2" fmla="*/ 1716259 w 1884132"/>
                <a:gd name="connsiteY2" fmla="*/ 228209 h 1705316"/>
                <a:gd name="connsiteX3" fmla="*/ 1871004 w 1884132"/>
                <a:gd name="connsiteY3" fmla="*/ 1705316 h 1705316"/>
                <a:gd name="connsiteX0" fmla="*/ 0 w 1873191"/>
                <a:gd name="connsiteY0" fmla="*/ 174168 h 1693478"/>
                <a:gd name="connsiteX1" fmla="*/ 689317 w 1873191"/>
                <a:gd name="connsiteY1" fmla="*/ 5355 h 1693478"/>
                <a:gd name="connsiteX2" fmla="*/ 1561514 w 1873191"/>
                <a:gd name="connsiteY2" fmla="*/ 328912 h 1693478"/>
                <a:gd name="connsiteX3" fmla="*/ 1871004 w 1873191"/>
                <a:gd name="connsiteY3" fmla="*/ 1693478 h 1693478"/>
                <a:gd name="connsiteX0" fmla="*/ 0 w 1815152"/>
                <a:gd name="connsiteY0" fmla="*/ 174168 h 1383989"/>
                <a:gd name="connsiteX1" fmla="*/ 689317 w 1815152"/>
                <a:gd name="connsiteY1" fmla="*/ 5355 h 1383989"/>
                <a:gd name="connsiteX2" fmla="*/ 1561514 w 1815152"/>
                <a:gd name="connsiteY2" fmla="*/ 328912 h 1383989"/>
                <a:gd name="connsiteX3" fmla="*/ 1811986 w 1815152"/>
                <a:gd name="connsiteY3" fmla="*/ 1383989 h 1383989"/>
                <a:gd name="connsiteX0" fmla="*/ 0 w 1815152"/>
                <a:gd name="connsiteY0" fmla="*/ 117483 h 1327304"/>
                <a:gd name="connsiteX1" fmla="*/ 736912 w 1815152"/>
                <a:gd name="connsiteY1" fmla="*/ 12394 h 1327304"/>
                <a:gd name="connsiteX2" fmla="*/ 1561514 w 1815152"/>
                <a:gd name="connsiteY2" fmla="*/ 272227 h 1327304"/>
                <a:gd name="connsiteX3" fmla="*/ 1811986 w 1815152"/>
                <a:gd name="connsiteY3" fmla="*/ 1327304 h 1327304"/>
                <a:gd name="connsiteX0" fmla="*/ 0 w 1815152"/>
                <a:gd name="connsiteY0" fmla="*/ 117483 h 1327304"/>
                <a:gd name="connsiteX1" fmla="*/ 974886 w 1815152"/>
                <a:gd name="connsiteY1" fmla="*/ 12394 h 1327304"/>
                <a:gd name="connsiteX2" fmla="*/ 1561514 w 1815152"/>
                <a:gd name="connsiteY2" fmla="*/ 272227 h 1327304"/>
                <a:gd name="connsiteX3" fmla="*/ 1811986 w 1815152"/>
                <a:gd name="connsiteY3" fmla="*/ 1327304 h 1327304"/>
                <a:gd name="connsiteX0" fmla="*/ 0 w 1815152"/>
                <a:gd name="connsiteY0" fmla="*/ 126841 h 1336662"/>
                <a:gd name="connsiteX1" fmla="*/ 974886 w 1815152"/>
                <a:gd name="connsiteY1" fmla="*/ 21752 h 1336662"/>
                <a:gd name="connsiteX2" fmla="*/ 1561514 w 1815152"/>
                <a:gd name="connsiteY2" fmla="*/ 281585 h 1336662"/>
                <a:gd name="connsiteX3" fmla="*/ 1811986 w 1815152"/>
                <a:gd name="connsiteY3" fmla="*/ 1336662 h 1336662"/>
                <a:gd name="connsiteX0" fmla="*/ 0 w 1820494"/>
                <a:gd name="connsiteY0" fmla="*/ 127623 h 1337444"/>
                <a:gd name="connsiteX1" fmla="*/ 974886 w 1820494"/>
                <a:gd name="connsiteY1" fmla="*/ 22534 h 1337444"/>
                <a:gd name="connsiteX2" fmla="*/ 1640839 w 1820494"/>
                <a:gd name="connsiteY2" fmla="*/ 420435 h 1337444"/>
                <a:gd name="connsiteX3" fmla="*/ 1811986 w 1820494"/>
                <a:gd name="connsiteY3" fmla="*/ 1337444 h 1337444"/>
                <a:gd name="connsiteX0" fmla="*/ 0 w 1815766"/>
                <a:gd name="connsiteY0" fmla="*/ 127623 h 1337444"/>
                <a:gd name="connsiteX1" fmla="*/ 974886 w 1815766"/>
                <a:gd name="connsiteY1" fmla="*/ 22534 h 1337444"/>
                <a:gd name="connsiteX2" fmla="*/ 1640839 w 1815766"/>
                <a:gd name="connsiteY2" fmla="*/ 420435 h 1337444"/>
                <a:gd name="connsiteX3" fmla="*/ 1811986 w 1815766"/>
                <a:gd name="connsiteY3" fmla="*/ 1337444 h 1337444"/>
                <a:gd name="connsiteX0" fmla="*/ 0 w 1815767"/>
                <a:gd name="connsiteY0" fmla="*/ 94119 h 1359457"/>
                <a:gd name="connsiteX1" fmla="*/ 974886 w 1815767"/>
                <a:gd name="connsiteY1" fmla="*/ 44547 h 1359457"/>
                <a:gd name="connsiteX2" fmla="*/ 1640839 w 1815767"/>
                <a:gd name="connsiteY2" fmla="*/ 442448 h 1359457"/>
                <a:gd name="connsiteX3" fmla="*/ 1811986 w 1815767"/>
                <a:gd name="connsiteY3" fmla="*/ 1359457 h 1359457"/>
                <a:gd name="connsiteX0" fmla="*/ 0 w 1815767"/>
                <a:gd name="connsiteY0" fmla="*/ 68819 h 1334157"/>
                <a:gd name="connsiteX1" fmla="*/ 961364 w 1815767"/>
                <a:gd name="connsiteY1" fmla="*/ 74764 h 1334157"/>
                <a:gd name="connsiteX2" fmla="*/ 1640839 w 1815767"/>
                <a:gd name="connsiteY2" fmla="*/ 417148 h 1334157"/>
                <a:gd name="connsiteX3" fmla="*/ 1811986 w 1815767"/>
                <a:gd name="connsiteY3" fmla="*/ 1334157 h 1334157"/>
                <a:gd name="connsiteX0" fmla="*/ 0 w 1815290"/>
                <a:gd name="connsiteY0" fmla="*/ 69269 h 1334607"/>
                <a:gd name="connsiteX1" fmla="*/ 961364 w 1815290"/>
                <a:gd name="connsiteY1" fmla="*/ 75214 h 1334607"/>
                <a:gd name="connsiteX2" fmla="*/ 1627317 w 1815290"/>
                <a:gd name="connsiteY2" fmla="*/ 426851 h 1334607"/>
                <a:gd name="connsiteX3" fmla="*/ 1811986 w 1815290"/>
                <a:gd name="connsiteY3" fmla="*/ 1334607 h 1334607"/>
                <a:gd name="connsiteX0" fmla="*/ 0 w 1815290"/>
                <a:gd name="connsiteY0" fmla="*/ 69269 h 1334607"/>
                <a:gd name="connsiteX1" fmla="*/ 961364 w 1815290"/>
                <a:gd name="connsiteY1" fmla="*/ 75214 h 1334607"/>
                <a:gd name="connsiteX2" fmla="*/ 1627317 w 1815290"/>
                <a:gd name="connsiteY2" fmla="*/ 426851 h 1334607"/>
                <a:gd name="connsiteX3" fmla="*/ 1811986 w 1815290"/>
                <a:gd name="connsiteY3" fmla="*/ 1334607 h 133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5290" h="1334607">
                  <a:moveTo>
                    <a:pt x="0" y="69269"/>
                  </a:moveTo>
                  <a:cubicBezTo>
                    <a:pt x="295421" y="-56168"/>
                    <a:pt x="690145" y="15617"/>
                    <a:pt x="961364" y="75214"/>
                  </a:cubicBezTo>
                  <a:cubicBezTo>
                    <a:pt x="1232583" y="134811"/>
                    <a:pt x="1426683" y="197079"/>
                    <a:pt x="1627317" y="426851"/>
                  </a:cubicBezTo>
                  <a:cubicBezTo>
                    <a:pt x="1750968" y="688485"/>
                    <a:pt x="1833087" y="750798"/>
                    <a:pt x="1811986" y="1334607"/>
                  </a:cubicBezTo>
                </a:path>
              </a:pathLst>
            </a:custGeom>
            <a:noFill/>
            <a:ln w="57150">
              <a:solidFill>
                <a:srgbClr val="008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378366" y="1164020"/>
              <a:ext cx="181851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en-US" altLang="ja-JP" sz="2000" b="1" dirty="0" smtClean="0">
                  <a:solidFill>
                    <a:srgbClr val="008000"/>
                  </a:solidFill>
                </a:rPr>
                <a:t>Shutter r</a:t>
              </a:r>
              <a:r>
                <a:rPr kumimoji="1" lang="en-US" altLang="ja-JP" sz="2000" b="1" dirty="0" smtClean="0">
                  <a:solidFill>
                    <a:srgbClr val="008000"/>
                  </a:solidFill>
                </a:rPr>
                <a:t>elease</a:t>
              </a:r>
            </a:p>
            <a:p>
              <a:pPr algn="r">
                <a:lnSpc>
                  <a:spcPts val="2000"/>
                </a:lnSpc>
              </a:pPr>
              <a:r>
                <a:rPr kumimoji="1" lang="en-US" altLang="ja-JP" sz="2000" b="1" dirty="0" smtClean="0">
                  <a:solidFill>
                    <a:srgbClr val="008000"/>
                  </a:solidFill>
                </a:rPr>
                <a:t>signal</a:t>
              </a:r>
              <a:endParaRPr kumimoji="1" lang="ja-JP" altLang="en-US" sz="2000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5558092" y="1123950"/>
            <a:ext cx="3190372" cy="3531586"/>
            <a:chOff x="5558092" y="1123950"/>
            <a:chExt cx="3190372" cy="3531586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8092" y="1162520"/>
              <a:ext cx="3190372" cy="3493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5580112" y="1206798"/>
              <a:ext cx="127650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ja-JP" sz="2000" b="1" dirty="0" smtClean="0">
                  <a:solidFill>
                    <a:srgbClr val="FFFFFF"/>
                  </a:solidFill>
                </a:rPr>
                <a:t>Reference</a:t>
              </a:r>
              <a:endParaRPr lang="en-US" altLang="ja-JP" sz="2000" b="1" dirty="0">
                <a:solidFill>
                  <a:srgbClr val="FFFFFF"/>
                </a:solidFill>
              </a:endParaRPr>
            </a:p>
            <a:p>
              <a:pPr>
                <a:lnSpc>
                  <a:spcPts val="2000"/>
                </a:lnSpc>
              </a:pPr>
              <a:r>
                <a:rPr kumimoji="1" lang="en-US" altLang="ja-JP" sz="2000" b="1" dirty="0" smtClean="0">
                  <a:solidFill>
                    <a:srgbClr val="FFFFFF"/>
                  </a:solidFill>
                </a:rPr>
                <a:t>camera</a:t>
              </a:r>
              <a:endParaRPr kumimoji="1" lang="ja-JP" altLang="en-US"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618672" y="3972332"/>
              <a:ext cx="1936749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ja-JP" sz="2000" b="1" dirty="0" smtClean="0">
                  <a:solidFill>
                    <a:srgbClr val="FFFF00"/>
                  </a:solidFill>
                </a:rPr>
                <a:t>Focus</a:t>
              </a:r>
            </a:p>
            <a:p>
              <a:pPr>
                <a:lnSpc>
                  <a:spcPts val="2000"/>
                </a:lnSpc>
              </a:pPr>
              <a:r>
                <a:rPr lang="en-US" altLang="ja-JP" sz="2000" b="1" dirty="0" smtClean="0">
                  <a:solidFill>
                    <a:srgbClr val="FFFF00"/>
                  </a:solidFill>
                </a:rPr>
                <a:t>sweep</a:t>
              </a:r>
              <a:r>
                <a:rPr lang="en-US" altLang="ja-JP" sz="2000" b="1" dirty="0">
                  <a:solidFill>
                    <a:srgbClr val="FFFF00"/>
                  </a:solidFill>
                </a:rPr>
                <a:t> </a:t>
              </a:r>
              <a:r>
                <a:rPr kumimoji="1" lang="en-US" altLang="ja-JP" sz="2000" b="1" dirty="0" smtClean="0">
                  <a:solidFill>
                    <a:srgbClr val="FFFF00"/>
                  </a:solidFill>
                </a:rPr>
                <a:t>camera</a:t>
              </a:r>
              <a:endParaRPr kumimoji="1" lang="ja-JP" altLang="en-US" sz="20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23" name="直線矢印コネクタ 22"/>
            <p:cNvCxnSpPr/>
            <p:nvPr/>
          </p:nvCxnSpPr>
          <p:spPr>
            <a:xfrm>
              <a:off x="6660232" y="1543460"/>
              <a:ext cx="196383" cy="268632"/>
            </a:xfrm>
            <a:prstGeom prst="straightConnector1">
              <a:avLst/>
            </a:prstGeom>
            <a:ln w="38100">
              <a:solidFill>
                <a:srgbClr val="FF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/>
            <p:cNvCxnSpPr/>
            <p:nvPr/>
          </p:nvCxnSpPr>
          <p:spPr>
            <a:xfrm flipV="1">
              <a:off x="7086600" y="3900324"/>
              <a:ext cx="360040" cy="27341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5622895" y="3079006"/>
              <a:ext cx="965329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ja-JP" sz="2000" b="1" dirty="0" smtClean="0">
                  <a:solidFill>
                    <a:srgbClr val="0066CC"/>
                  </a:solidFill>
                </a:rPr>
                <a:t>Beam</a:t>
              </a:r>
            </a:p>
            <a:p>
              <a:pPr>
                <a:lnSpc>
                  <a:spcPts val="2000"/>
                </a:lnSpc>
              </a:pPr>
              <a:r>
                <a:rPr kumimoji="1" lang="en-US" altLang="ja-JP" sz="2000" b="1" dirty="0" smtClean="0">
                  <a:solidFill>
                    <a:srgbClr val="0066CC"/>
                  </a:solidFill>
                </a:rPr>
                <a:t>splitter</a:t>
              </a:r>
              <a:endParaRPr kumimoji="1" lang="ja-JP" altLang="en-US" sz="2000" b="1" dirty="0">
                <a:solidFill>
                  <a:srgbClr val="0066CC"/>
                </a:solidFill>
              </a:endParaRPr>
            </a:p>
          </p:txBody>
        </p:sp>
        <p:cxnSp>
          <p:nvCxnSpPr>
            <p:cNvPr id="26" name="直線矢印コネクタ 25"/>
            <p:cNvCxnSpPr/>
            <p:nvPr/>
          </p:nvCxnSpPr>
          <p:spPr>
            <a:xfrm flipV="1">
              <a:off x="6477000" y="2532172"/>
              <a:ext cx="1263352" cy="753060"/>
            </a:xfrm>
            <a:prstGeom prst="straightConnector1">
              <a:avLst/>
            </a:prstGeom>
            <a:ln w="38100">
              <a:solidFill>
                <a:srgbClr val="0066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/>
            <p:cNvCxnSpPr/>
            <p:nvPr/>
          </p:nvCxnSpPr>
          <p:spPr>
            <a:xfrm flipV="1">
              <a:off x="7956376" y="1452052"/>
              <a:ext cx="0" cy="507487"/>
            </a:xfrm>
            <a:prstGeom prst="straightConnector1">
              <a:avLst/>
            </a:prstGeom>
            <a:ln w="38100">
              <a:solidFill>
                <a:srgbClr val="FF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/>
            <p:cNvSpPr txBox="1"/>
            <p:nvPr/>
          </p:nvSpPr>
          <p:spPr>
            <a:xfrm>
              <a:off x="7550655" y="1123950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6600"/>
                  </a:solidFill>
                </a:rPr>
                <a:t>Scene</a:t>
              </a:r>
              <a:endParaRPr kumimoji="1" lang="ja-JP" altLang="en-US" sz="2000" b="1" dirty="0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57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Normal Camera Image</a:t>
            </a:r>
            <a:endParaRPr kumimoji="1" lang="ja-JP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32" y="822163"/>
            <a:ext cx="6297930" cy="419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グループ化 23"/>
          <p:cNvGrpSpPr/>
          <p:nvPr/>
        </p:nvGrpSpPr>
        <p:grpSpPr>
          <a:xfrm>
            <a:off x="4572000" y="819150"/>
            <a:ext cx="1521366" cy="546892"/>
            <a:chOff x="4572000" y="819150"/>
            <a:chExt cx="1521366" cy="546892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4572000" y="819150"/>
              <a:ext cx="1168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FFFF00"/>
                  </a:solidFill>
                </a:rPr>
                <a:t>Focused</a:t>
              </a:r>
              <a:endParaRPr kumimoji="1" lang="ja-JP" altLang="en-US" sz="2000" dirty="0">
                <a:solidFill>
                  <a:srgbClr val="FFFF00"/>
                </a:solidFill>
              </a:endParaRPr>
            </a:p>
          </p:txBody>
        </p:sp>
        <p:cxnSp>
          <p:nvCxnSpPr>
            <p:cNvPr id="6" name="直線矢印コネクタ 5"/>
            <p:cNvCxnSpPr/>
            <p:nvPr/>
          </p:nvCxnSpPr>
          <p:spPr>
            <a:xfrm>
              <a:off x="5638800" y="1179635"/>
              <a:ext cx="454566" cy="18640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グループ化 25"/>
          <p:cNvGrpSpPr/>
          <p:nvPr/>
        </p:nvGrpSpPr>
        <p:grpSpPr>
          <a:xfrm>
            <a:off x="2402670" y="902959"/>
            <a:ext cx="2474130" cy="2278391"/>
            <a:chOff x="2402670" y="902959"/>
            <a:chExt cx="2474130" cy="2278391"/>
          </a:xfrm>
        </p:grpSpPr>
        <p:cxnSp>
          <p:nvCxnSpPr>
            <p:cNvPr id="8" name="直線矢印コネクタ 7"/>
            <p:cNvCxnSpPr/>
            <p:nvPr/>
          </p:nvCxnSpPr>
          <p:spPr>
            <a:xfrm>
              <a:off x="4267200" y="1366042"/>
              <a:ext cx="457200" cy="34523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矢印コネクタ 8"/>
            <p:cNvCxnSpPr/>
            <p:nvPr/>
          </p:nvCxnSpPr>
          <p:spPr>
            <a:xfrm flipH="1">
              <a:off x="3545148" y="1366042"/>
              <a:ext cx="144016" cy="34523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/>
            <p:nvPr/>
          </p:nvCxnSpPr>
          <p:spPr>
            <a:xfrm flipH="1">
              <a:off x="2402670" y="1366042"/>
              <a:ext cx="797730" cy="143381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/>
            <p:cNvCxnSpPr/>
            <p:nvPr/>
          </p:nvCxnSpPr>
          <p:spPr>
            <a:xfrm>
              <a:off x="3923928" y="1366042"/>
              <a:ext cx="952872" cy="181530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/>
            <p:cNvSpPr txBox="1"/>
            <p:nvPr/>
          </p:nvSpPr>
          <p:spPr>
            <a:xfrm>
              <a:off x="2983682" y="902959"/>
              <a:ext cx="14109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FFFF00"/>
                  </a:solidFill>
                </a:rPr>
                <a:t>Defocused</a:t>
              </a:r>
              <a:endParaRPr kumimoji="1" lang="ja-JP" altLang="en-US" sz="20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2814558" y="2114550"/>
            <a:ext cx="1452642" cy="578659"/>
            <a:chOff x="2814558" y="2114550"/>
            <a:chExt cx="1452642" cy="578659"/>
          </a:xfrm>
        </p:grpSpPr>
        <p:cxnSp>
          <p:nvCxnSpPr>
            <p:cNvPr id="15" name="直線矢印コネクタ 14"/>
            <p:cNvCxnSpPr/>
            <p:nvPr/>
          </p:nvCxnSpPr>
          <p:spPr>
            <a:xfrm>
              <a:off x="3545148" y="2594521"/>
              <a:ext cx="469528" cy="98688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/>
            <p:cNvSpPr txBox="1"/>
            <p:nvPr/>
          </p:nvSpPr>
          <p:spPr>
            <a:xfrm>
              <a:off x="2814558" y="2114550"/>
              <a:ext cx="1452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FF00"/>
                  </a:solidFill>
                </a:rPr>
                <a:t>Motion blur</a:t>
              </a:r>
              <a:endParaRPr kumimoji="1" lang="ja-JP" altLang="en-US" sz="2000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6294987" y="1869440"/>
            <a:ext cx="1452642" cy="591518"/>
            <a:chOff x="6294987" y="1869440"/>
            <a:chExt cx="1452642" cy="591518"/>
          </a:xfrm>
        </p:grpSpPr>
        <p:cxnSp>
          <p:nvCxnSpPr>
            <p:cNvPr id="14" name="直線矢印コネクタ 13"/>
            <p:cNvCxnSpPr/>
            <p:nvPr/>
          </p:nvCxnSpPr>
          <p:spPr>
            <a:xfrm flipH="1">
              <a:off x="6548874" y="1869440"/>
              <a:ext cx="510064" cy="119400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6294987" y="2060848"/>
              <a:ext cx="1452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FF00"/>
                  </a:solidFill>
                </a:rPr>
                <a:t>Motion blur</a:t>
              </a:r>
              <a:endParaRPr kumimoji="1" lang="ja-JP" altLang="en-US" sz="2000" dirty="0">
                <a:solidFill>
                  <a:srgbClr val="00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3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Focus Sweep Image</a:t>
            </a:r>
            <a:endParaRPr kumimoji="1" lang="ja-JP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901" y="822163"/>
            <a:ext cx="6297930" cy="419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26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Deconvolution</a:t>
            </a:r>
            <a:r>
              <a:rPr kumimoji="1" lang="en-US" altLang="ja-JP" dirty="0" smtClean="0"/>
              <a:t> Result</a:t>
            </a:r>
            <a:endParaRPr kumimoji="1" lang="ja-JP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901" y="822163"/>
            <a:ext cx="6297930" cy="419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Short Exposure Narrow Aperture Image</a:t>
            </a:r>
            <a:endParaRPr kumimoji="1" lang="ja-JP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672" y="819150"/>
            <a:ext cx="6297930" cy="419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2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3991"/>
            <a:ext cx="2895238" cy="193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922" y="793991"/>
            <a:ext cx="2895238" cy="193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258" y="793991"/>
            <a:ext cx="2895238" cy="193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直線矢印コネクタ 23"/>
          <p:cNvCxnSpPr/>
          <p:nvPr/>
        </p:nvCxnSpPr>
        <p:spPr>
          <a:xfrm flipH="1" flipV="1">
            <a:off x="1547664" y="1010015"/>
            <a:ext cx="36004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V="1">
            <a:off x="755576" y="1154031"/>
            <a:ext cx="288032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2699792" y="2306159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H="1" flipV="1">
            <a:off x="1043608" y="1658087"/>
            <a:ext cx="72008" cy="360041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More Examples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97057" y="199303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FF00"/>
                </a:solidFill>
              </a:rPr>
              <a:t>Focus</a:t>
            </a:r>
            <a:endParaRPr kumimoji="1" lang="ja-JP" altLang="en-US" b="1" dirty="0">
              <a:solidFill>
                <a:srgbClr val="00FF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868375" y="92871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Motion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96" y="2876550"/>
            <a:ext cx="2902200" cy="172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59" y="2876549"/>
            <a:ext cx="2902201" cy="172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テキスト ボックス 37"/>
          <p:cNvSpPr txBox="1"/>
          <p:nvPr/>
        </p:nvSpPr>
        <p:spPr>
          <a:xfrm>
            <a:off x="564399" y="462915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Standard</a:t>
            </a:r>
            <a:r>
              <a:rPr kumimoji="1" lang="en-US" altLang="ja-JP" sz="1800" dirty="0" smtClean="0">
                <a:solidFill>
                  <a:srgbClr val="000000"/>
                </a:solidFill>
              </a:rPr>
              <a:t> camera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806070" y="4629150"/>
            <a:ext cx="154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Focus sweep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376339" y="462915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800" dirty="0" err="1" smtClean="0">
                <a:solidFill>
                  <a:srgbClr val="000000"/>
                </a:solidFill>
              </a:rPr>
              <a:t>Deconvolution</a:t>
            </a:r>
            <a:r>
              <a:rPr lang="en-US" altLang="ja-JP" sz="1800" dirty="0" smtClean="0">
                <a:solidFill>
                  <a:srgbClr val="000000"/>
                </a:solidFill>
              </a:rPr>
              <a:t> results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07504" y="2876550"/>
            <a:ext cx="2880320" cy="1726928"/>
          </a:xfrm>
          <a:prstGeom prst="rect">
            <a:avLst/>
          </a:prstGeom>
          <a:noFill/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000000"/>
                </a:solidFill>
              </a:rPr>
              <a:t>N/A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Limitations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Object depth and speed ranges must be bounded</a:t>
            </a:r>
          </a:p>
          <a:p>
            <a:r>
              <a:rPr kumimoji="1" lang="en-US" altLang="ja-JP" dirty="0" smtClean="0"/>
              <a:t>Depth and speed ranges cannot be adjusted separately</a:t>
            </a:r>
          </a:p>
          <a:p>
            <a:r>
              <a:rPr kumimoji="1" lang="en-US" altLang="ja-JP" dirty="0" smtClean="0"/>
              <a:t>Object motion must be in-plane linear</a:t>
            </a:r>
          </a:p>
          <a:p>
            <a:r>
              <a:rPr kumimoji="1" lang="en-US" altLang="ja-JP" dirty="0" smtClean="0"/>
              <a:t>Camera shake cannot be handled</a:t>
            </a:r>
            <a:endParaRPr kumimoji="1" lang="ja-JP" alt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952750"/>
            <a:ext cx="3276600" cy="196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3352800" y="2876550"/>
            <a:ext cx="5715000" cy="2209800"/>
            <a:chOff x="3352800" y="2876550"/>
            <a:chExt cx="5715000" cy="22098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2876550"/>
              <a:ext cx="18288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2876550"/>
              <a:ext cx="18288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876550"/>
              <a:ext cx="18288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3352800" y="4717018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800" dirty="0" smtClean="0">
                  <a:solidFill>
                    <a:srgbClr val="000000"/>
                  </a:solidFill>
                </a:rPr>
                <a:t>Standard</a:t>
              </a:r>
              <a:r>
                <a:rPr kumimoji="1" lang="en-US" altLang="ja-JP" sz="1800" dirty="0" smtClean="0">
                  <a:solidFill>
                    <a:srgbClr val="000000"/>
                  </a:solidFill>
                </a:rPr>
                <a:t> camera</a:t>
              </a:r>
              <a:endParaRPr kumimoji="1" lang="ja-JP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466387" y="4717018"/>
              <a:ext cx="1544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800" dirty="0" smtClean="0">
                  <a:solidFill>
                    <a:srgbClr val="000000"/>
                  </a:solidFill>
                </a:rPr>
                <a:t>Focus sweep</a:t>
              </a:r>
              <a:endParaRPr kumimoji="1" lang="ja-JP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7397036" y="4717018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800" dirty="0" err="1" smtClean="0">
                  <a:solidFill>
                    <a:srgbClr val="000000"/>
                  </a:solidFill>
                </a:rPr>
                <a:t>Deconvolved</a:t>
              </a:r>
              <a:endParaRPr kumimoji="1" lang="ja-JP" alt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228600" y="4324350"/>
            <a:ext cx="2819400" cy="228600"/>
            <a:chOff x="228600" y="4324350"/>
            <a:chExt cx="2819400" cy="228600"/>
          </a:xfrm>
        </p:grpSpPr>
        <p:sp>
          <p:nvSpPr>
            <p:cNvPr id="4" name="円/楕円 3"/>
            <p:cNvSpPr/>
            <p:nvPr/>
          </p:nvSpPr>
          <p:spPr>
            <a:xfrm>
              <a:off x="228600" y="4324350"/>
              <a:ext cx="228600" cy="2286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2819400" y="4324350"/>
              <a:ext cx="228600" cy="2286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57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08859"/>
            <a:ext cx="2895238" cy="193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922" y="2808859"/>
            <a:ext cx="2895238" cy="193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258" y="2808859"/>
            <a:ext cx="2895238" cy="193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直線矢印コネクタ 20"/>
          <p:cNvCxnSpPr/>
          <p:nvPr/>
        </p:nvCxnSpPr>
        <p:spPr>
          <a:xfrm flipH="1">
            <a:off x="1187624" y="4537051"/>
            <a:ext cx="360040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1468197" y="3744963"/>
            <a:ext cx="367499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1835696" y="2880867"/>
            <a:ext cx="0" cy="4404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 flipV="1">
            <a:off x="1043608" y="4032995"/>
            <a:ext cx="148208" cy="36004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564399" y="471701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Standard</a:t>
            </a:r>
            <a:r>
              <a:rPr kumimoji="1" lang="en-US" altLang="ja-JP" sz="1800" dirty="0" smtClean="0">
                <a:solidFill>
                  <a:srgbClr val="000000"/>
                </a:solidFill>
              </a:rPr>
              <a:t> camera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806070" y="4717018"/>
            <a:ext cx="154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Focus sweep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376339" y="4717018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800" dirty="0" err="1" smtClean="0">
                <a:solidFill>
                  <a:srgbClr val="000000"/>
                </a:solidFill>
              </a:rPr>
              <a:t>Deconvolution</a:t>
            </a:r>
            <a:r>
              <a:rPr lang="en-US" altLang="ja-JP" sz="1800" dirty="0" smtClean="0">
                <a:solidFill>
                  <a:srgbClr val="000000"/>
                </a:solidFill>
              </a:rPr>
              <a:t> results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39" name="タイトル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Rotation &amp; Z Motion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54861" y="421728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FF00"/>
                </a:solidFill>
              </a:rPr>
              <a:t>Focus</a:t>
            </a:r>
            <a:endParaRPr kumimoji="1" lang="ja-JP" altLang="en-US" b="1" dirty="0">
              <a:solidFill>
                <a:srgbClr val="00FF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268517" y="332129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Motion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3990"/>
            <a:ext cx="2895238" cy="193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922" y="793991"/>
            <a:ext cx="2895238" cy="193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258" y="793991"/>
            <a:ext cx="2895238" cy="193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5" name="直線矢印コネクタ 44"/>
          <p:cNvCxnSpPr/>
          <p:nvPr/>
        </p:nvCxnSpPr>
        <p:spPr>
          <a:xfrm flipV="1">
            <a:off x="582532" y="1240552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>
            <a:off x="1763688" y="2012048"/>
            <a:ext cx="360040" cy="607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1936732" y="2594190"/>
            <a:ext cx="33101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円弧 47"/>
          <p:cNvSpPr/>
          <p:nvPr/>
        </p:nvSpPr>
        <p:spPr>
          <a:xfrm>
            <a:off x="2195735" y="1593107"/>
            <a:ext cx="720081" cy="136987"/>
          </a:xfrm>
          <a:prstGeom prst="arc">
            <a:avLst>
              <a:gd name="adj1" fmla="val 19894802"/>
              <a:gd name="adj2" fmla="val 15831821"/>
            </a:avLst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矢印コネクタ 48"/>
          <p:cNvCxnSpPr/>
          <p:nvPr/>
        </p:nvCxnSpPr>
        <p:spPr>
          <a:xfrm>
            <a:off x="1763688" y="1226038"/>
            <a:ext cx="396044" cy="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899592" y="105588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FF00"/>
                </a:solidFill>
              </a:rPr>
              <a:t>Focus</a:t>
            </a:r>
            <a:endParaRPr kumimoji="1" lang="ja-JP" altLang="en-US" b="1" dirty="0">
              <a:solidFill>
                <a:srgbClr val="00FF00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927092" y="16616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Motion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2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Simple approach to joint defocus &amp; motion </a:t>
            </a:r>
            <a:r>
              <a:rPr kumimoji="1" lang="en-US" altLang="ja-JP" dirty="0" err="1" smtClean="0"/>
              <a:t>deblurring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No need for estimating scene depth or motion</a:t>
            </a:r>
          </a:p>
          <a:p>
            <a:pPr lvl="1"/>
            <a:r>
              <a:rPr kumimoji="1" lang="en-US" altLang="ja-JP" dirty="0" smtClean="0"/>
              <a:t>Also preserves high-frequency image content</a:t>
            </a:r>
          </a:p>
          <a:p>
            <a:pPr lvl="1"/>
            <a:r>
              <a:rPr kumimoji="1" lang="en-US" altLang="ja-JP" dirty="0" smtClean="0"/>
              <a:t>Theoretically near-optimal</a:t>
            </a:r>
          </a:p>
          <a:p>
            <a:pPr lvl="1"/>
            <a:r>
              <a:rPr kumimoji="1" lang="en-US" altLang="ja-JP" dirty="0" smtClean="0"/>
              <a:t>Has practical implementation (just firmware update)</a:t>
            </a:r>
            <a:endParaRPr kumimoji="1" lang="ja-JP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7"/>
          <a:stretch/>
        </p:blipFill>
        <p:spPr bwMode="auto">
          <a:xfrm>
            <a:off x="7200900" y="3143250"/>
            <a:ext cx="1905000" cy="147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線コネクタ 5"/>
          <p:cNvCxnSpPr/>
          <p:nvPr/>
        </p:nvCxnSpPr>
        <p:spPr>
          <a:xfrm flipH="1">
            <a:off x="8229600" y="3638550"/>
            <a:ext cx="603324" cy="76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8229600" y="3638550"/>
            <a:ext cx="603324" cy="76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3098800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3105150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3105150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304800" y="462915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Standard</a:t>
            </a:r>
            <a:r>
              <a:rPr kumimoji="1" lang="en-US" altLang="ja-JP" sz="1800" dirty="0" smtClean="0">
                <a:solidFill>
                  <a:srgbClr val="000000"/>
                </a:solidFill>
              </a:rPr>
              <a:t> camera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819400" y="4629150"/>
            <a:ext cx="154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Focus sweep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762500" y="462915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800" dirty="0" err="1" smtClean="0">
                <a:solidFill>
                  <a:srgbClr val="000000"/>
                </a:solidFill>
              </a:rPr>
              <a:t>Deconvolution</a:t>
            </a:r>
            <a:r>
              <a:rPr lang="en-US" altLang="ja-JP" sz="1800" dirty="0" smtClean="0">
                <a:solidFill>
                  <a:srgbClr val="000000"/>
                </a:solidFill>
              </a:rPr>
              <a:t> results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6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04800" y="895350"/>
            <a:ext cx="5562600" cy="4073129"/>
          </a:xfrm>
        </p:spPr>
        <p:txBody>
          <a:bodyPr>
            <a:noAutofit/>
          </a:bodyPr>
          <a:lstStyle/>
          <a:p>
            <a:r>
              <a:rPr kumimoji="1" lang="en-US" altLang="ja-JP" sz="2000" dirty="0" smtClean="0"/>
              <a:t>Simple joint defocus &amp; motion </a:t>
            </a:r>
            <a:r>
              <a:rPr kumimoji="1" lang="en-US" altLang="ja-JP" sz="2000" dirty="0" err="1" smtClean="0"/>
              <a:t>deblurring</a:t>
            </a:r>
            <a:endParaRPr kumimoji="1" lang="en-US" altLang="ja-JP" sz="2000" dirty="0" smtClean="0"/>
          </a:p>
          <a:p>
            <a:pPr lvl="1"/>
            <a:r>
              <a:rPr kumimoji="1" lang="en-US" altLang="ja-JP" sz="1800" dirty="0" smtClean="0"/>
              <a:t>No depth or motion estimation</a:t>
            </a:r>
          </a:p>
          <a:p>
            <a:pPr lvl="1"/>
            <a:r>
              <a:rPr kumimoji="1" lang="en-US" altLang="ja-JP" sz="1800" dirty="0" smtClean="0"/>
              <a:t>Preserves high-frequency</a:t>
            </a:r>
          </a:p>
          <a:p>
            <a:pPr lvl="1"/>
            <a:r>
              <a:rPr kumimoji="1" lang="en-US" altLang="ja-JP" sz="1800" dirty="0" smtClean="0"/>
              <a:t>Theoretically near-optimal</a:t>
            </a:r>
          </a:p>
          <a:p>
            <a:pPr lvl="1"/>
            <a:r>
              <a:rPr kumimoji="1" lang="en-US" altLang="ja-JP" sz="1800" dirty="0" smtClean="0"/>
              <a:t>Practical implementation</a:t>
            </a:r>
          </a:p>
          <a:p>
            <a:pPr lvl="1"/>
            <a:endParaRPr kumimoji="1" lang="en-US" altLang="ja-JP" sz="1800" dirty="0" smtClean="0"/>
          </a:p>
          <a:p>
            <a:pPr lvl="1"/>
            <a:endParaRPr kumimoji="1" lang="en-US" altLang="ja-JP" sz="1800" dirty="0" smtClean="0"/>
          </a:p>
          <a:p>
            <a:r>
              <a:rPr lang="en-US" altLang="ja-JP" sz="2000" dirty="0" smtClean="0">
                <a:hlinkClick r:id="rId3"/>
              </a:rPr>
              <a:t>http://www.media.mit.edu/~bandy/invariant/</a:t>
            </a:r>
            <a:endParaRPr lang="en-US" altLang="ja-JP" sz="2000" dirty="0" smtClean="0"/>
          </a:p>
          <a:p>
            <a:pPr lvl="1"/>
            <a:r>
              <a:rPr kumimoji="1" lang="en-US" altLang="ja-JP" sz="1800" dirty="0" smtClean="0"/>
              <a:t>How to control the </a:t>
            </a:r>
            <a:r>
              <a:rPr kumimoji="1" lang="en-US" altLang="ja-JP" sz="1800" dirty="0" smtClean="0"/>
              <a:t>lens</a:t>
            </a:r>
            <a:endParaRPr kumimoji="1" lang="en-US" altLang="ja-JP" sz="1800" dirty="0" smtClean="0"/>
          </a:p>
          <a:p>
            <a:pPr lvl="1"/>
            <a:r>
              <a:rPr kumimoji="1" lang="en-US" altLang="ja-JP" sz="1800" dirty="0" smtClean="0"/>
              <a:t>How to achieve perfect invariance</a:t>
            </a:r>
          </a:p>
          <a:p>
            <a:pPr lvl="2"/>
            <a:r>
              <a:rPr kumimoji="1" lang="en-US" altLang="ja-JP" sz="1500" dirty="0" smtClean="0"/>
              <a:t>Computational Cameras &amp; Displays 2013</a:t>
            </a:r>
            <a:endParaRPr kumimoji="1" lang="ja-JP" altLang="en-US" sz="1500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half" idx="2"/>
          </p:nvPr>
        </p:nvSpPr>
        <p:spPr>
          <a:xfrm>
            <a:off x="6858000" y="1276350"/>
            <a:ext cx="2209800" cy="3657600"/>
          </a:xfrm>
        </p:spPr>
        <p:txBody>
          <a:bodyPr>
            <a:noAutofit/>
          </a:bodyPr>
          <a:lstStyle/>
          <a:p>
            <a:r>
              <a:rPr lang="en-US" altLang="ja-JP" sz="1600" dirty="0" smtClean="0"/>
              <a:t>Yusuke Iguchi</a:t>
            </a:r>
          </a:p>
          <a:p>
            <a:r>
              <a:rPr lang="en-US" altLang="ja-JP" sz="1600" dirty="0" smtClean="0"/>
              <a:t>Noriko </a:t>
            </a:r>
            <a:r>
              <a:rPr lang="en-US" altLang="ja-JP" sz="1600" dirty="0" err="1" smtClean="0"/>
              <a:t>Kurachi</a:t>
            </a:r>
            <a:endParaRPr lang="en-US" altLang="ja-JP" sz="1600" dirty="0" smtClean="0"/>
          </a:p>
          <a:p>
            <a:r>
              <a:rPr lang="en-US" altLang="ja-JP" sz="1600" dirty="0" smtClean="0"/>
              <a:t>Matthew Hirsch,</a:t>
            </a:r>
          </a:p>
          <a:p>
            <a:r>
              <a:rPr lang="en-US" altLang="ja-JP" sz="1600" dirty="0" smtClean="0"/>
              <a:t>Matthew O’Toole</a:t>
            </a:r>
          </a:p>
          <a:p>
            <a:r>
              <a:rPr lang="en-US" altLang="ja-JP" sz="1600" dirty="0" smtClean="0"/>
              <a:t>Douglas </a:t>
            </a:r>
            <a:r>
              <a:rPr lang="en-US" altLang="ja-JP" sz="1600" dirty="0" err="1" smtClean="0"/>
              <a:t>Lanman</a:t>
            </a:r>
            <a:endParaRPr lang="en-US" altLang="ja-JP" sz="1600" dirty="0" smtClean="0"/>
          </a:p>
          <a:p>
            <a:r>
              <a:rPr lang="en-US" altLang="ja-JP" sz="1600" dirty="0" smtClean="0"/>
              <a:t>Cheryl Sham</a:t>
            </a:r>
          </a:p>
          <a:p>
            <a:r>
              <a:rPr lang="en-US" altLang="ja-JP" sz="1600" dirty="0" smtClean="0"/>
              <a:t>Sonia Chang</a:t>
            </a:r>
          </a:p>
          <a:p>
            <a:r>
              <a:rPr lang="en-US" altLang="ja-JP" sz="1600" dirty="0" smtClean="0"/>
              <a:t>Shih-Yu Sun</a:t>
            </a:r>
          </a:p>
          <a:p>
            <a:r>
              <a:rPr lang="en-US" altLang="ja-JP" sz="1600" dirty="0" smtClean="0"/>
              <a:t>Jeffrey W. </a:t>
            </a:r>
            <a:r>
              <a:rPr lang="en-US" altLang="ja-JP" sz="1600" dirty="0" err="1" smtClean="0"/>
              <a:t>Kaeli</a:t>
            </a:r>
            <a:endParaRPr lang="en-US" altLang="ja-JP" sz="1600" dirty="0" smtClean="0"/>
          </a:p>
          <a:p>
            <a:r>
              <a:rPr lang="en-US" altLang="ja-JP" sz="1600" dirty="0" smtClean="0"/>
              <a:t>Bridger Maxwell</a:t>
            </a:r>
          </a:p>
          <a:p>
            <a:r>
              <a:rPr lang="en-US" altLang="ja-JP" sz="1600" dirty="0" smtClean="0"/>
              <a:t>Austin S. Lee</a:t>
            </a:r>
          </a:p>
          <a:p>
            <a:r>
              <a:rPr lang="en-US" altLang="ja-JP" sz="1600" dirty="0" err="1" smtClean="0"/>
              <a:t>Saori</a:t>
            </a:r>
            <a:r>
              <a:rPr lang="en-US" altLang="ja-JP" sz="1600" dirty="0" smtClean="0"/>
              <a:t> Bando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81800" y="89535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Acknowledgments</a:t>
            </a:r>
            <a:endParaRPr kumimoji="1" lang="ja-JP" altLang="en-US" sz="1800" dirty="0"/>
          </a:p>
        </p:txBody>
      </p:sp>
      <p:cxnSp>
        <p:nvCxnSpPr>
          <p:cNvPr id="14" name="直線コネクタ 13"/>
          <p:cNvCxnSpPr/>
          <p:nvPr/>
        </p:nvCxnSpPr>
        <p:spPr>
          <a:xfrm>
            <a:off x="6629400" y="971550"/>
            <a:ext cx="0" cy="388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bandy\research11\deblur\talk\tease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1581150"/>
            <a:ext cx="2197100" cy="146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bandy\medialab\homepage\invariant\proto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714750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40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Deblurring</a:t>
            </a:r>
            <a:r>
              <a:rPr kumimoji="1" lang="en-US" altLang="ja-JP" dirty="0" smtClean="0"/>
              <a:t> Result</a:t>
            </a:r>
            <a:endParaRPr kumimoji="1" lang="ja-JP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3" y="905983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29" y="959148"/>
            <a:ext cx="1743075" cy="11620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18" y="3504757"/>
            <a:ext cx="1743075" cy="116205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1143000" y="3367418"/>
            <a:ext cx="756084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4165017" y="2873995"/>
            <a:ext cx="756084" cy="504056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819400" y="2732228"/>
            <a:ext cx="756084" cy="504056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67" y="2240591"/>
            <a:ext cx="1743075" cy="116205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46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Related Work</a:t>
            </a:r>
          </a:p>
          <a:p>
            <a:r>
              <a:rPr lang="en-US" dirty="0" smtClean="0"/>
              <a:t>Intuitions</a:t>
            </a:r>
          </a:p>
          <a:p>
            <a:r>
              <a:rPr lang="en-US" dirty="0" smtClean="0"/>
              <a:t>Analysis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77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Motivation</a:t>
            </a:r>
          </a:p>
          <a:p>
            <a:r>
              <a:rPr lang="en-US" dirty="0" smtClean="0"/>
              <a:t>Related Work</a:t>
            </a:r>
          </a:p>
          <a:p>
            <a:r>
              <a:rPr lang="en-US" dirty="0" smtClean="0"/>
              <a:t>Intuitions</a:t>
            </a:r>
          </a:p>
          <a:p>
            <a:r>
              <a:rPr lang="en-US" dirty="0" smtClean="0"/>
              <a:t>Analysis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Joint Defocus &amp; Motion </a:t>
            </a:r>
            <a:r>
              <a:rPr kumimoji="1" lang="en-US" altLang="ja-JP" dirty="0" err="1" smtClean="0"/>
              <a:t>Deblurring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 bwMode="auto">
          <a:xfrm>
            <a:off x="304163" y="1466034"/>
            <a:ext cx="1315509" cy="792088"/>
          </a:xfrm>
          <a:prstGeom prst="roundRect">
            <a:avLst/>
          </a:prstGeom>
          <a:solidFill>
            <a:srgbClr val="3366FF"/>
          </a:solidFill>
          <a:ln>
            <a:solidFill>
              <a:srgbClr val="0000CC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ea typeface="ＭＳ Ｐゴシック" pitchFamily="50" charset="-128"/>
              </a:rPr>
              <a:t>Image</a:t>
            </a:r>
            <a:endParaRPr kumimoji="0" lang="en-US" altLang="ja-JP" sz="1800" b="1" dirty="0">
              <a:solidFill>
                <a:srgbClr val="FFFFFF"/>
              </a:solidFill>
              <a:ea typeface="ＭＳ Ｐゴシック" pitchFamily="50" charset="-128"/>
            </a:endParaRPr>
          </a:p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1" dirty="0" smtClean="0">
                <a:solidFill>
                  <a:srgbClr val="FFFFFF"/>
                </a:solidFill>
                <a:ea typeface="ＭＳ Ｐゴシック" pitchFamily="50" charset="-128"/>
              </a:rPr>
              <a:t>capture</a:t>
            </a:r>
            <a:endParaRPr kumimoji="0" lang="ja-JP" altLang="en-US" sz="1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ea typeface="ＭＳ Ｐゴシック" pitchFamily="50" charset="-128"/>
            </a:endParaRPr>
          </a:p>
        </p:txBody>
      </p:sp>
      <p:sp>
        <p:nvSpPr>
          <p:cNvPr id="4" name="角丸四角形 3"/>
          <p:cNvSpPr/>
          <p:nvPr/>
        </p:nvSpPr>
        <p:spPr bwMode="auto">
          <a:xfrm>
            <a:off x="2824443" y="1466034"/>
            <a:ext cx="2467637" cy="792088"/>
          </a:xfrm>
          <a:prstGeom prst="roundRect">
            <a:avLst/>
          </a:prstGeom>
          <a:solidFill>
            <a:srgbClr val="3366FF"/>
          </a:solidFill>
          <a:ln>
            <a:solidFill>
              <a:srgbClr val="0000CC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1" dirty="0" smtClean="0">
                <a:solidFill>
                  <a:srgbClr val="FFFFFF"/>
                </a:solidFill>
                <a:ea typeface="ＭＳ Ｐゴシック" pitchFamily="50" charset="-128"/>
              </a:rPr>
              <a:t>Local blur</a:t>
            </a:r>
          </a:p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1" dirty="0" smtClean="0">
                <a:solidFill>
                  <a:srgbClr val="FFFFFF"/>
                </a:solidFill>
                <a:ea typeface="ＭＳ Ｐゴシック" pitchFamily="50" charset="-128"/>
              </a:rPr>
              <a:t>estimation</a:t>
            </a:r>
            <a:endParaRPr kumimoji="0" lang="en-US" altLang="ja-JP" sz="1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ea typeface="ＭＳ Ｐゴシック" pitchFamily="50" charset="-128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6485008" y="1466034"/>
            <a:ext cx="2335464" cy="792088"/>
          </a:xfrm>
          <a:prstGeom prst="roundRect">
            <a:avLst/>
          </a:prstGeom>
          <a:solidFill>
            <a:srgbClr val="3366FF"/>
          </a:solidFill>
          <a:ln>
            <a:solidFill>
              <a:srgbClr val="0000CC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ea typeface="ＭＳ Ｐゴシック" pitchFamily="50" charset="-128"/>
              </a:rPr>
              <a:t>Non-uniform</a:t>
            </a:r>
            <a:endParaRPr kumimoji="0" lang="en-US" altLang="ja-JP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ea typeface="ＭＳ Ｐゴシック" pitchFamily="50" charset="-128"/>
            </a:endParaRPr>
          </a:p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800" b="1" dirty="0" err="1" smtClean="0">
                <a:solidFill>
                  <a:srgbClr val="FFFFFF"/>
                </a:solidFill>
                <a:ea typeface="ＭＳ Ｐゴシック" pitchFamily="50" charset="-128"/>
              </a:rPr>
              <a:t>d</a:t>
            </a:r>
            <a:r>
              <a:rPr kumimoji="0" lang="en-US" altLang="ja-JP" sz="18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ea typeface="ＭＳ Ｐゴシック" pitchFamily="50" charset="-128"/>
              </a:rPr>
              <a:t>eblurring</a:t>
            </a:r>
            <a:endParaRPr kumimoji="0" lang="ja-JP" altLang="en-US" sz="1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ea typeface="ＭＳ Ｐゴシック" pitchFamily="50" charset="-128"/>
            </a:endParaRPr>
          </a:p>
        </p:txBody>
      </p:sp>
      <p:sp>
        <p:nvSpPr>
          <p:cNvPr id="6" name="下矢印 5"/>
          <p:cNvSpPr/>
          <p:nvPr/>
        </p:nvSpPr>
        <p:spPr bwMode="auto">
          <a:xfrm rot="16200000">
            <a:off x="5588455" y="1543767"/>
            <a:ext cx="631385" cy="648072"/>
          </a:xfrm>
          <a:prstGeom prst="downArrow">
            <a:avLst/>
          </a:prstGeom>
          <a:solidFill>
            <a:srgbClr val="CCFFFF"/>
          </a:solidFill>
          <a:ln>
            <a:solidFill>
              <a:srgbClr val="3366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角丸四角形 6"/>
          <p:cNvSpPr/>
          <p:nvPr/>
        </p:nvSpPr>
        <p:spPr bwMode="auto">
          <a:xfrm>
            <a:off x="140676" y="1178002"/>
            <a:ext cx="8823811" cy="1224136"/>
          </a:xfrm>
          <a:prstGeom prst="roundRect">
            <a:avLst/>
          </a:prstGeom>
          <a:noFill/>
          <a:ln w="12700">
            <a:solidFill>
              <a:srgbClr val="0000CC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b="1" dirty="0">
              <a:solidFill>
                <a:srgbClr val="FFFFFF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91874" y="971550"/>
            <a:ext cx="255426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0000"/>
                </a:solidFill>
              </a:rPr>
              <a:t>Standard approach</a:t>
            </a:r>
            <a:endParaRPr kumimoji="1" lang="ja-JP" altLang="en-US" sz="2000" b="1" dirty="0">
              <a:solidFill>
                <a:srgbClr val="000000"/>
              </a:solidFill>
            </a:endParaRPr>
          </a:p>
        </p:txBody>
      </p:sp>
      <p:sp>
        <p:nvSpPr>
          <p:cNvPr id="9" name="下矢印 8"/>
          <p:cNvSpPr/>
          <p:nvPr/>
        </p:nvSpPr>
        <p:spPr bwMode="auto">
          <a:xfrm rot="16200000">
            <a:off x="1916047" y="1546385"/>
            <a:ext cx="631385" cy="648072"/>
          </a:xfrm>
          <a:prstGeom prst="downArrow">
            <a:avLst/>
          </a:prstGeom>
          <a:solidFill>
            <a:srgbClr val="CCFFFF"/>
          </a:solidFill>
          <a:ln>
            <a:solidFill>
              <a:srgbClr val="3366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698750"/>
            <a:ext cx="33528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グループ化 9"/>
          <p:cNvGrpSpPr/>
          <p:nvPr/>
        </p:nvGrpSpPr>
        <p:grpSpPr>
          <a:xfrm>
            <a:off x="3733800" y="2876550"/>
            <a:ext cx="5295039" cy="1532930"/>
            <a:chOff x="3733800" y="2876550"/>
            <a:chExt cx="5295039" cy="1532930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3733800" y="3486150"/>
              <a:ext cx="529503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180000">
                <a:lnSpc>
                  <a:spcPct val="150000"/>
                </a:lnSpc>
                <a:buFont typeface="Arial" pitchFamily="34" charset="0"/>
                <a:buChar char="•"/>
              </a:pPr>
              <a:r>
                <a:rPr kumimoji="1" lang="en-US" altLang="ja-JP" sz="1800" dirty="0" smtClean="0"/>
                <a:t>Estimate depth and motion from a single image</a:t>
              </a:r>
            </a:p>
            <a:p>
              <a:pPr marL="285750" indent="-180000">
                <a:lnSpc>
                  <a:spcPct val="150000"/>
                </a:lnSpc>
                <a:buFont typeface="Arial" pitchFamily="34" charset="0"/>
                <a:buChar char="•"/>
              </a:pPr>
              <a:r>
                <a:rPr kumimoji="1" lang="en-US" altLang="ja-JP" sz="1800" dirty="0" smtClean="0"/>
                <a:t>Recover lost high-frequency content</a:t>
              </a:r>
              <a:endParaRPr kumimoji="1" lang="ja-JP" altLang="en-US" sz="1800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810000" y="2876550"/>
              <a:ext cx="37369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>
                  <a:solidFill>
                    <a:srgbClr val="FF0000"/>
                  </a:solidFill>
                </a:rPr>
                <a:t>Extremely difficult</a:t>
              </a:r>
              <a:endParaRPr kumimoji="1" lang="ja-JP" altLang="en-US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Joint Defocus &amp; Motion </a:t>
            </a:r>
            <a:r>
              <a:rPr kumimoji="1" lang="en-US" altLang="ja-JP" dirty="0" err="1" smtClean="0"/>
              <a:t>Deblurring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 bwMode="auto">
          <a:xfrm>
            <a:off x="304163" y="1466034"/>
            <a:ext cx="1315509" cy="792088"/>
          </a:xfrm>
          <a:prstGeom prst="roundRect">
            <a:avLst/>
          </a:prstGeom>
          <a:solidFill>
            <a:srgbClr val="3366FF"/>
          </a:solidFill>
          <a:ln>
            <a:solidFill>
              <a:srgbClr val="0000CC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ea typeface="ＭＳ Ｐゴシック" pitchFamily="50" charset="-128"/>
              </a:rPr>
              <a:t>Image</a:t>
            </a:r>
            <a:endParaRPr kumimoji="0" lang="en-US" altLang="ja-JP" sz="1800" b="1" dirty="0">
              <a:solidFill>
                <a:srgbClr val="FFFFFF"/>
              </a:solidFill>
              <a:ea typeface="ＭＳ Ｐゴシック" pitchFamily="50" charset="-128"/>
            </a:endParaRPr>
          </a:p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1" dirty="0" smtClean="0">
                <a:solidFill>
                  <a:srgbClr val="FFFFFF"/>
                </a:solidFill>
                <a:ea typeface="ＭＳ Ｐゴシック" pitchFamily="50" charset="-128"/>
              </a:rPr>
              <a:t>capture</a:t>
            </a:r>
            <a:endParaRPr kumimoji="0" lang="ja-JP" altLang="en-US" sz="1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ea typeface="ＭＳ Ｐゴシック" pitchFamily="50" charset="-128"/>
            </a:endParaRPr>
          </a:p>
        </p:txBody>
      </p:sp>
      <p:sp>
        <p:nvSpPr>
          <p:cNvPr id="4" name="角丸四角形 3"/>
          <p:cNvSpPr/>
          <p:nvPr/>
        </p:nvSpPr>
        <p:spPr bwMode="auto">
          <a:xfrm>
            <a:off x="2824443" y="1466034"/>
            <a:ext cx="2467637" cy="792088"/>
          </a:xfrm>
          <a:prstGeom prst="roundRect">
            <a:avLst/>
          </a:prstGeom>
          <a:solidFill>
            <a:srgbClr val="3366FF"/>
          </a:solidFill>
          <a:ln>
            <a:solidFill>
              <a:srgbClr val="0000CC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1" dirty="0" smtClean="0">
                <a:solidFill>
                  <a:srgbClr val="FFFFFF"/>
                </a:solidFill>
                <a:ea typeface="ＭＳ Ｐゴシック" pitchFamily="50" charset="-128"/>
              </a:rPr>
              <a:t>Local blur</a:t>
            </a:r>
          </a:p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1" dirty="0" smtClean="0">
                <a:solidFill>
                  <a:srgbClr val="FFFFFF"/>
                </a:solidFill>
                <a:ea typeface="ＭＳ Ｐゴシック" pitchFamily="50" charset="-128"/>
              </a:rPr>
              <a:t>estimation</a:t>
            </a:r>
            <a:endParaRPr kumimoji="0" lang="en-US" altLang="ja-JP" sz="1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ea typeface="ＭＳ Ｐゴシック" pitchFamily="50" charset="-128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6485008" y="1466034"/>
            <a:ext cx="2335464" cy="792088"/>
          </a:xfrm>
          <a:prstGeom prst="roundRect">
            <a:avLst/>
          </a:prstGeom>
          <a:solidFill>
            <a:srgbClr val="3366FF"/>
          </a:solidFill>
          <a:ln>
            <a:solidFill>
              <a:srgbClr val="0000CC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ea typeface="ＭＳ Ｐゴシック" pitchFamily="50" charset="-128"/>
              </a:rPr>
              <a:t>Non-uniform</a:t>
            </a:r>
            <a:endParaRPr kumimoji="0" lang="en-US" altLang="ja-JP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ea typeface="ＭＳ Ｐゴシック" pitchFamily="50" charset="-128"/>
            </a:endParaRPr>
          </a:p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800" b="1" dirty="0" err="1" smtClean="0">
                <a:solidFill>
                  <a:srgbClr val="FFFFFF"/>
                </a:solidFill>
                <a:ea typeface="ＭＳ Ｐゴシック" pitchFamily="50" charset="-128"/>
              </a:rPr>
              <a:t>d</a:t>
            </a:r>
            <a:r>
              <a:rPr kumimoji="0" lang="en-US" altLang="ja-JP" sz="18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ea typeface="ＭＳ Ｐゴシック" pitchFamily="50" charset="-128"/>
              </a:rPr>
              <a:t>eblurring</a:t>
            </a:r>
            <a:endParaRPr kumimoji="0" lang="ja-JP" altLang="en-US" sz="1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ea typeface="ＭＳ Ｐゴシック" pitchFamily="50" charset="-128"/>
            </a:endParaRPr>
          </a:p>
        </p:txBody>
      </p:sp>
      <p:sp>
        <p:nvSpPr>
          <p:cNvPr id="6" name="下矢印 5"/>
          <p:cNvSpPr/>
          <p:nvPr/>
        </p:nvSpPr>
        <p:spPr bwMode="auto">
          <a:xfrm rot="16200000">
            <a:off x="5588455" y="1543767"/>
            <a:ext cx="631385" cy="648072"/>
          </a:xfrm>
          <a:prstGeom prst="downArrow">
            <a:avLst/>
          </a:prstGeom>
          <a:solidFill>
            <a:srgbClr val="CCFFFF"/>
          </a:solidFill>
          <a:ln>
            <a:solidFill>
              <a:srgbClr val="3366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角丸四角形 6"/>
          <p:cNvSpPr/>
          <p:nvPr/>
        </p:nvSpPr>
        <p:spPr bwMode="auto">
          <a:xfrm>
            <a:off x="140676" y="1178002"/>
            <a:ext cx="8823811" cy="1224136"/>
          </a:xfrm>
          <a:prstGeom prst="roundRect">
            <a:avLst/>
          </a:prstGeom>
          <a:noFill/>
          <a:ln w="12700">
            <a:solidFill>
              <a:srgbClr val="0000CC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b="1" dirty="0">
              <a:solidFill>
                <a:srgbClr val="FFFFFF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9" name="下矢印 8"/>
          <p:cNvSpPr/>
          <p:nvPr/>
        </p:nvSpPr>
        <p:spPr bwMode="auto">
          <a:xfrm rot="16200000">
            <a:off x="1916047" y="1546385"/>
            <a:ext cx="631385" cy="648072"/>
          </a:xfrm>
          <a:prstGeom prst="downArrow">
            <a:avLst/>
          </a:prstGeom>
          <a:solidFill>
            <a:srgbClr val="CCFFFF"/>
          </a:solidFill>
          <a:ln>
            <a:solidFill>
              <a:srgbClr val="3366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91874" y="971550"/>
            <a:ext cx="255426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0000"/>
                </a:solidFill>
              </a:rPr>
              <a:t>Standard approach</a:t>
            </a:r>
            <a:endParaRPr kumimoji="1" lang="ja-JP" altLang="en-US" sz="2000" b="1" dirty="0">
              <a:solidFill>
                <a:srgbClr val="000000"/>
              </a:solidFill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140676" y="2724150"/>
            <a:ext cx="8823811" cy="1408222"/>
            <a:chOff x="140676" y="2724150"/>
            <a:chExt cx="8823811" cy="1408222"/>
          </a:xfrm>
        </p:grpSpPr>
        <p:sp>
          <p:nvSpPr>
            <p:cNvPr id="14" name="下矢印 13"/>
            <p:cNvSpPr/>
            <p:nvPr/>
          </p:nvSpPr>
          <p:spPr bwMode="auto">
            <a:xfrm rot="16200000">
              <a:off x="4541521" y="2224159"/>
              <a:ext cx="637026" cy="2736305"/>
            </a:xfrm>
            <a:prstGeom prst="downArrow">
              <a:avLst/>
            </a:prstGeom>
            <a:solidFill>
              <a:srgbClr val="CCFFFF"/>
            </a:solidFill>
            <a:ln>
              <a:solidFill>
                <a:srgbClr val="3366FF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" name="角丸四角形 14"/>
            <p:cNvSpPr/>
            <p:nvPr/>
          </p:nvSpPr>
          <p:spPr bwMode="auto">
            <a:xfrm>
              <a:off x="6485008" y="3196268"/>
              <a:ext cx="2335464" cy="792088"/>
            </a:xfrm>
            <a:prstGeom prst="roundRect">
              <a:avLst/>
            </a:prstGeom>
            <a:solidFill>
              <a:srgbClr val="3366FF"/>
            </a:solidFill>
            <a:ln>
              <a:solidFill>
                <a:srgbClr val="0000CC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1800" b="1" dirty="0">
                  <a:solidFill>
                    <a:srgbClr val="FFFF00"/>
                  </a:solidFill>
                  <a:ea typeface="ＭＳ Ｐゴシック" pitchFamily="50" charset="-128"/>
                </a:rPr>
                <a:t>U</a:t>
              </a:r>
              <a:r>
                <a:rPr kumimoji="0" lang="en-US" altLang="ja-JP" sz="18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ea typeface="ＭＳ Ｐゴシック" pitchFamily="50" charset="-128"/>
                </a:rPr>
                <a:t>niform</a:t>
              </a:r>
            </a:p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1800" b="1" dirty="0" err="1">
                  <a:solidFill>
                    <a:srgbClr val="FFFFFF"/>
                  </a:solidFill>
                  <a:ea typeface="ＭＳ Ｐゴシック" pitchFamily="50" charset="-128"/>
                </a:rPr>
                <a:t>d</a:t>
              </a:r>
              <a:r>
                <a:rPr kumimoji="0" lang="en-US" altLang="ja-JP" sz="18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ea typeface="ＭＳ Ｐゴシック" pitchFamily="50" charset="-128"/>
                </a:rPr>
                <a:t>econvolution</a:t>
              </a:r>
              <a:endParaRPr kumimoji="0" lang="ja-JP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ea typeface="ＭＳ Ｐゴシック" pitchFamily="50" charset="-128"/>
              </a:endParaRPr>
            </a:p>
          </p:txBody>
        </p:sp>
        <p:sp>
          <p:nvSpPr>
            <p:cNvPr id="17" name="角丸四角形 16"/>
            <p:cNvSpPr/>
            <p:nvPr/>
          </p:nvSpPr>
          <p:spPr bwMode="auto">
            <a:xfrm>
              <a:off x="304163" y="3196268"/>
              <a:ext cx="2827677" cy="792088"/>
            </a:xfrm>
            <a:prstGeom prst="roundRect">
              <a:avLst/>
            </a:prstGeom>
            <a:solidFill>
              <a:srgbClr val="3366FF"/>
            </a:solidFill>
            <a:ln>
              <a:solidFill>
                <a:srgbClr val="0000CC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ea typeface="ＭＳ Ｐゴシック" pitchFamily="50" charset="-128"/>
                </a:rPr>
                <a:t>Depth and 2D motion-</a:t>
              </a:r>
            </a:p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800" b="1" dirty="0" smtClean="0">
                  <a:solidFill>
                    <a:srgbClr val="FFFFFF"/>
                  </a:solidFill>
                  <a:ea typeface="ＭＳ Ｐゴシック" pitchFamily="50" charset="-128"/>
                </a:rPr>
                <a:t>invariant i</a:t>
              </a:r>
              <a:r>
                <a:rPr kumimoji="0" lang="en-US" altLang="ja-JP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ea typeface="ＭＳ Ｐゴシック" pitchFamily="50" charset="-128"/>
                </a:rPr>
                <a:t>mage</a:t>
              </a:r>
              <a:r>
                <a:rPr kumimoji="0" lang="en-US" altLang="ja-JP" sz="1800" b="1" dirty="0" smtClean="0">
                  <a:solidFill>
                    <a:srgbClr val="FFFFFF"/>
                  </a:solidFill>
                  <a:ea typeface="ＭＳ Ｐゴシック" pitchFamily="50" charset="-128"/>
                </a:rPr>
                <a:t> capture</a:t>
              </a:r>
              <a:endParaRPr kumimoji="0" lang="ja-JP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ea typeface="ＭＳ Ｐゴシック" pitchFamily="50" charset="-128"/>
              </a:endParaRPr>
            </a:p>
          </p:txBody>
        </p:sp>
        <p:sp>
          <p:nvSpPr>
            <p:cNvPr id="18" name="角丸四角形 17"/>
            <p:cNvSpPr/>
            <p:nvPr/>
          </p:nvSpPr>
          <p:spPr bwMode="auto">
            <a:xfrm>
              <a:off x="140676" y="2909996"/>
              <a:ext cx="8823811" cy="1222376"/>
            </a:xfrm>
            <a:prstGeom prst="roundRect">
              <a:avLst/>
            </a:prstGeom>
            <a:noFill/>
            <a:ln w="12700">
              <a:solidFill>
                <a:srgbClr val="0000CC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683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b="1" dirty="0">
                <a:solidFill>
                  <a:srgbClr val="FFFFFF"/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221666" y="2724150"/>
              <a:ext cx="2674905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rgbClr val="000000"/>
                  </a:solidFill>
                </a:rPr>
                <a:t>Proposed approach</a:t>
              </a:r>
              <a:endParaRPr kumimoji="1" lang="ja-JP" alt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757682" y="3397012"/>
              <a:ext cx="2044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/>
                <a:t>No blur estimation</a:t>
              </a:r>
              <a:endParaRPr kumimoji="1" lang="ja-JP" altLang="en-US" sz="1800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4571967" y="4171950"/>
            <a:ext cx="4343433" cy="737175"/>
            <a:chOff x="4571967" y="4171950"/>
            <a:chExt cx="4343433" cy="737175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4571967" y="4324350"/>
              <a:ext cx="43434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W</a:t>
              </a:r>
              <a:r>
                <a:rPr kumimoji="1" lang="en-US" altLang="ja-JP" sz="3200" b="1" dirty="0" smtClean="0">
                  <a:solidFill>
                    <a:srgbClr val="FF0000"/>
                  </a:solidFill>
                </a:rPr>
                <a:t>ell-studied problem</a:t>
              </a:r>
              <a:endParaRPr kumimoji="1" lang="ja-JP" alt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右中かっこ 21"/>
            <p:cNvSpPr/>
            <p:nvPr/>
          </p:nvSpPr>
          <p:spPr>
            <a:xfrm rot="5400000">
              <a:off x="7500339" y="3231863"/>
              <a:ext cx="304801" cy="2184975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662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Related Work</a:t>
            </a:r>
          </a:p>
          <a:p>
            <a:r>
              <a:rPr lang="en-US" dirty="0" smtClean="0"/>
              <a:t>Intuitions</a:t>
            </a:r>
          </a:p>
          <a:p>
            <a:r>
              <a:rPr lang="en-US" dirty="0" smtClean="0"/>
              <a:t>Analysis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00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9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1080</Words>
  <Application>Microsoft Office PowerPoint</Application>
  <PresentationFormat>画面に合わせる (16:9)</PresentationFormat>
  <Paragraphs>348</Paragraphs>
  <Slides>39</Slides>
  <Notes>1</Notes>
  <HiddenSlides>0</HiddenSlides>
  <MMClips>1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39</vt:i4>
      </vt:variant>
    </vt:vector>
  </HeadingPairs>
  <TitlesOfParts>
    <vt:vector size="41" baseType="lpstr">
      <vt:lpstr>Office Theme</vt:lpstr>
      <vt:lpstr>1_Office Theme</vt:lpstr>
      <vt:lpstr>Near-Invariant Blur for Depth and 2D Motion via Time-Varying Light Field Analysis</vt:lpstr>
      <vt:lpstr>Defocus &amp; Motion Blur</vt:lpstr>
      <vt:lpstr>Depth and Motion-Invariant Capture</vt:lpstr>
      <vt:lpstr>Deblurring Result</vt:lpstr>
      <vt:lpstr>Outline</vt:lpstr>
      <vt:lpstr>Outline</vt:lpstr>
      <vt:lpstr>Joint Defocus &amp; Motion Deblurring</vt:lpstr>
      <vt:lpstr>Joint Defocus &amp; Motion Deblurring</vt:lpstr>
      <vt:lpstr>Outline</vt:lpstr>
      <vt:lpstr>Depth-Invariant Capture</vt:lpstr>
      <vt:lpstr>1D Motion-Invariant Capture</vt:lpstr>
      <vt:lpstr>Computational Cameras for Deblurring</vt:lpstr>
      <vt:lpstr>Outline</vt:lpstr>
      <vt:lpstr>Depth-Invariance for Static Point</vt:lpstr>
      <vt:lpstr>Depth-Invariance for Static Point</vt:lpstr>
      <vt:lpstr>Depth-Invariance for Static Point</vt:lpstr>
      <vt:lpstr>Motion-Invariance for Moving Point</vt:lpstr>
      <vt:lpstr>Follow Shot</vt:lpstr>
      <vt:lpstr>Follow Shots for Various Motions</vt:lpstr>
      <vt:lpstr>Follow Shots for Various Motions</vt:lpstr>
      <vt:lpstr>Follow Shots for Various Motions</vt:lpstr>
      <vt:lpstr>Outline</vt:lpstr>
      <vt:lpstr>Analysis</vt:lpstr>
      <vt:lpstr>Analysis</vt:lpstr>
      <vt:lpstr>Analysis</vt:lpstr>
      <vt:lpstr>Time-Varying Light Field Analysis</vt:lpstr>
      <vt:lpstr>Analysis Procedure and Findings</vt:lpstr>
      <vt:lpstr>Outline</vt:lpstr>
      <vt:lpstr>Prototype Focus Sweep Camera</vt:lpstr>
      <vt:lpstr>Prototype Camera &amp; Setup</vt:lpstr>
      <vt:lpstr>Normal Camera Image</vt:lpstr>
      <vt:lpstr>Focus Sweep Image</vt:lpstr>
      <vt:lpstr>Deconvolution Result</vt:lpstr>
      <vt:lpstr>Short Exposure Narrow Aperture Image</vt:lpstr>
      <vt:lpstr>More Examples</vt:lpstr>
      <vt:lpstr>Limitations</vt:lpstr>
      <vt:lpstr>Rotation &amp; Z Motion</vt:lpstr>
      <vt:lpstr>Summary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2013-05-09T15:06:12Z</dcterms:created>
  <dcterms:modified xsi:type="dcterms:W3CDTF">2013-07-28T06:14:40Z</dcterms:modified>
</cp:coreProperties>
</file>